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63" r:id="rId3"/>
    <p:sldId id="368" r:id="rId4"/>
    <p:sldId id="288" r:id="rId5"/>
    <p:sldId id="347" r:id="rId6"/>
    <p:sldId id="336" r:id="rId7"/>
    <p:sldId id="359" r:id="rId8"/>
    <p:sldId id="341" r:id="rId9"/>
    <p:sldId id="362" r:id="rId10"/>
    <p:sldId id="370" r:id="rId11"/>
    <p:sldId id="363" r:id="rId12"/>
    <p:sldId id="373" r:id="rId13"/>
    <p:sldId id="374" r:id="rId14"/>
    <p:sldId id="367" r:id="rId15"/>
    <p:sldId id="343" r:id="rId16"/>
    <p:sldId id="375" r:id="rId17"/>
    <p:sldId id="376" r:id="rId18"/>
    <p:sldId id="355" r:id="rId19"/>
    <p:sldId id="357" r:id="rId20"/>
    <p:sldId id="348" r:id="rId21"/>
    <p:sldId id="377" r:id="rId22"/>
    <p:sldId id="378" r:id="rId23"/>
    <p:sldId id="379" r:id="rId24"/>
    <p:sldId id="380" r:id="rId25"/>
    <p:sldId id="381" r:id="rId26"/>
    <p:sldId id="382" r:id="rId27"/>
    <p:sldId id="383" r:id="rId28"/>
    <p:sldId id="384" r:id="rId29"/>
    <p:sldId id="366" r:id="rId30"/>
  </p:sldIdLst>
  <p:sldSz cx="12192000" cy="6858000"/>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B36013-A1DF-0CA8-5EE4-B56774176174}" name="ANGELO VITTOZZI" initials="AV" userId="S::ange.vittozzi@studenti.unina.it::c21c0b97-46be-4e58-9e7d-bcdcbb64011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435"/>
    <a:srgbClr val="FFDC00"/>
    <a:srgbClr val="FFFF00"/>
    <a:srgbClr val="55FF55"/>
    <a:srgbClr val="192434"/>
    <a:srgbClr val="1F497D"/>
    <a:srgbClr val="D9D9D9"/>
    <a:srgbClr val="FF00FF"/>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1" autoAdjust="0"/>
    <p:restoredTop sz="90223" autoAdjust="0"/>
  </p:normalViewPr>
  <p:slideViewPr>
    <p:cSldViewPr snapToGrid="0" snapToObjects="1">
      <p:cViewPr varScale="1">
        <p:scale>
          <a:sx n="87" d="100"/>
          <a:sy n="87" d="100"/>
        </p:scale>
        <p:origin x="1184" y="6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Maisto" userId="5631adec-571f-44b6-80d8-06a6dd3ca642" providerId="ADAL" clId="{40B847D3-F178-48FE-9B4C-1C594C208D8D}"/>
    <pc:docChg chg="modSld">
      <pc:chgData name="Paolo Maisto" userId="5631adec-571f-44b6-80d8-06a6dd3ca642" providerId="ADAL" clId="{40B847D3-F178-48FE-9B4C-1C594C208D8D}" dt="2024-10-18T09:23:08.367" v="26" actId="14100"/>
      <pc:docMkLst>
        <pc:docMk/>
      </pc:docMkLst>
      <pc:sldChg chg="modSp mod">
        <pc:chgData name="Paolo Maisto" userId="5631adec-571f-44b6-80d8-06a6dd3ca642" providerId="ADAL" clId="{40B847D3-F178-48FE-9B4C-1C594C208D8D}" dt="2024-10-18T08:46:39.437" v="3" actId="20577"/>
        <pc:sldMkLst>
          <pc:docMk/>
          <pc:sldMk cId="4141889126" sldId="341"/>
        </pc:sldMkLst>
        <pc:spChg chg="mod">
          <ac:chgData name="Paolo Maisto" userId="5631adec-571f-44b6-80d8-06a6dd3ca642" providerId="ADAL" clId="{40B847D3-F178-48FE-9B4C-1C594C208D8D}" dt="2024-10-18T08:46:39.437" v="3" actId="20577"/>
          <ac:spMkLst>
            <pc:docMk/>
            <pc:sldMk cId="4141889126" sldId="341"/>
            <ac:spMk id="22" creationId="{27C2FD63-11B0-6187-39D6-F0196E58A129}"/>
          </ac:spMkLst>
        </pc:spChg>
      </pc:sldChg>
      <pc:sldChg chg="modSp mod">
        <pc:chgData name="Paolo Maisto" userId="5631adec-571f-44b6-80d8-06a6dd3ca642" providerId="ADAL" clId="{40B847D3-F178-48FE-9B4C-1C594C208D8D}" dt="2024-10-18T08:47:12.639" v="18" actId="14100"/>
        <pc:sldMkLst>
          <pc:docMk/>
          <pc:sldMk cId="2113858536" sldId="343"/>
        </pc:sldMkLst>
        <pc:spChg chg="mod">
          <ac:chgData name="Paolo Maisto" userId="5631adec-571f-44b6-80d8-06a6dd3ca642" providerId="ADAL" clId="{40B847D3-F178-48FE-9B4C-1C594C208D8D}" dt="2024-10-18T08:47:12.639" v="18" actId="14100"/>
          <ac:spMkLst>
            <pc:docMk/>
            <pc:sldMk cId="2113858536" sldId="343"/>
            <ac:spMk id="45" creationId="{E73F7AF4-55FC-598D-4D65-F79829B73034}"/>
          </ac:spMkLst>
        </pc:spChg>
      </pc:sldChg>
      <pc:sldChg chg="modSp mod">
        <pc:chgData name="Paolo Maisto" userId="5631adec-571f-44b6-80d8-06a6dd3ca642" providerId="ADAL" clId="{40B847D3-F178-48FE-9B4C-1C594C208D8D}" dt="2024-10-18T09:22:36.874" v="22" actId="14100"/>
        <pc:sldMkLst>
          <pc:docMk/>
          <pc:sldMk cId="4126567776" sldId="348"/>
        </pc:sldMkLst>
        <pc:spChg chg="mod">
          <ac:chgData name="Paolo Maisto" userId="5631adec-571f-44b6-80d8-06a6dd3ca642" providerId="ADAL" clId="{40B847D3-F178-48FE-9B4C-1C594C208D8D}" dt="2024-10-18T09:22:31.687" v="20" actId="14100"/>
          <ac:spMkLst>
            <pc:docMk/>
            <pc:sldMk cId="4126567776" sldId="348"/>
            <ac:spMk id="13" creationId="{61461817-D1BC-7EC6-8D09-CF77920D840B}"/>
          </ac:spMkLst>
        </pc:spChg>
        <pc:spChg chg="mod">
          <ac:chgData name="Paolo Maisto" userId="5631adec-571f-44b6-80d8-06a6dd3ca642" providerId="ADAL" clId="{40B847D3-F178-48FE-9B4C-1C594C208D8D}" dt="2024-10-18T09:22:36.874" v="22" actId="14100"/>
          <ac:spMkLst>
            <pc:docMk/>
            <pc:sldMk cId="4126567776" sldId="348"/>
            <ac:spMk id="36" creationId="{425AC425-88CD-E5F5-3C75-33F4F2960160}"/>
          </ac:spMkLst>
        </pc:spChg>
      </pc:sldChg>
      <pc:sldChg chg="modSp mod">
        <pc:chgData name="Paolo Maisto" userId="5631adec-571f-44b6-80d8-06a6dd3ca642" providerId="ADAL" clId="{40B847D3-F178-48FE-9B4C-1C594C208D8D}" dt="2024-10-18T09:23:08.367" v="26" actId="14100"/>
        <pc:sldMkLst>
          <pc:docMk/>
          <pc:sldMk cId="1616334452" sldId="351"/>
        </pc:sldMkLst>
        <pc:spChg chg="mod">
          <ac:chgData name="Paolo Maisto" userId="5631adec-571f-44b6-80d8-06a6dd3ca642" providerId="ADAL" clId="{40B847D3-F178-48FE-9B4C-1C594C208D8D}" dt="2024-10-18T09:22:59.057" v="24" actId="14100"/>
          <ac:spMkLst>
            <pc:docMk/>
            <pc:sldMk cId="1616334452" sldId="351"/>
            <ac:spMk id="17" creationId="{A6A09F0C-3EB8-F05A-90AB-B08FC7EB3C23}"/>
          </ac:spMkLst>
        </pc:spChg>
        <pc:spChg chg="mod">
          <ac:chgData name="Paolo Maisto" userId="5631adec-571f-44b6-80d8-06a6dd3ca642" providerId="ADAL" clId="{40B847D3-F178-48FE-9B4C-1C594C208D8D}" dt="2024-10-18T09:23:08.367" v="26" actId="14100"/>
          <ac:spMkLst>
            <pc:docMk/>
            <pc:sldMk cId="1616334452" sldId="351"/>
            <ac:spMk id="22" creationId="{8FABE609-0B1C-BE34-73FE-07AF36181DF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14F915-DDDE-4CAA-895D-614564BB8837}" type="datetimeFigureOut">
              <a:rPr lang="en-GB" smtClean="0"/>
              <a:t>06/04/2025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B5884-7D75-46CC-B688-7B54B2BD8EAE}" type="slidenum">
              <a:rPr lang="en-GB" smtClean="0"/>
              <a:t>‹#›</a:t>
            </a:fld>
            <a:endParaRPr lang="en-GB"/>
          </a:p>
        </p:txBody>
      </p:sp>
    </p:spTree>
    <p:extLst>
      <p:ext uri="{BB962C8B-B14F-4D97-AF65-F5344CB8AC3E}">
        <p14:creationId xmlns:p14="http://schemas.microsoft.com/office/powerpoint/2010/main" val="3669703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D4C5A5-33D0-4441-96FE-163C8B7C9D3F}" type="datetimeFigureOut">
              <a:rPr lang="en-GB" smtClean="0"/>
              <a:t>06/04/2025</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04E1B5-63BC-4334-9D81-D58D41015F1C}" type="slidenum">
              <a:rPr lang="en-GB" smtClean="0"/>
              <a:t>‹#›</a:t>
            </a:fld>
            <a:endParaRPr lang="en-GB"/>
          </a:p>
        </p:txBody>
      </p:sp>
    </p:spTree>
    <p:extLst>
      <p:ext uri="{BB962C8B-B14F-4D97-AF65-F5344CB8AC3E}">
        <p14:creationId xmlns:p14="http://schemas.microsoft.com/office/powerpoint/2010/main" val="345047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a:t>
            </a:fld>
            <a:endParaRPr lang="en-GB"/>
          </a:p>
        </p:txBody>
      </p:sp>
    </p:spTree>
    <p:extLst>
      <p:ext uri="{BB962C8B-B14F-4D97-AF65-F5344CB8AC3E}">
        <p14:creationId xmlns:p14="http://schemas.microsoft.com/office/powerpoint/2010/main" val="1339523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8650E-D151-FA9A-6703-73D2FBAFD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A0CF1-7F7A-041A-2426-6C80B52018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C522FC6-23EC-FDAF-6960-71F78D064AA9}"/>
              </a:ext>
            </a:extLst>
          </p:cNvPr>
          <p:cNvSpPr>
            <a:spLocks noGrp="1"/>
          </p:cNvSpPr>
          <p:nvPr>
            <p:ph type="body" idx="1"/>
          </p:nvPr>
        </p:nvSpPr>
        <p:spPr/>
        <p:txBody>
          <a:bodyPr/>
          <a:lstStyle/>
          <a:p>
            <a:r>
              <a:rPr lang="fr-FR" dirty="0"/>
              <a:t>Update of the queue and the </a:t>
            </a:r>
            <a:r>
              <a:rPr lang="fr-FR" dirty="0" err="1"/>
              <a:t>occupancy</a:t>
            </a:r>
            <a:r>
              <a:rPr lang="fr-FR" dirty="0"/>
              <a:t> matrix as exploration progresses.</a:t>
            </a:r>
            <a:endParaRPr lang="en-GB" dirty="0"/>
          </a:p>
        </p:txBody>
      </p:sp>
      <p:sp>
        <p:nvSpPr>
          <p:cNvPr id="4" name="Slide Number Placeholder 3">
            <a:extLst>
              <a:ext uri="{FF2B5EF4-FFF2-40B4-BE49-F238E27FC236}">
                <a16:creationId xmlns:a16="http://schemas.microsoft.com/office/drawing/2014/main" id="{17055D8A-7D02-FA8E-9648-3BFDE13F5298}"/>
              </a:ext>
            </a:extLst>
          </p:cNvPr>
          <p:cNvSpPr>
            <a:spLocks noGrp="1"/>
          </p:cNvSpPr>
          <p:nvPr>
            <p:ph type="sldNum" sz="quarter" idx="10"/>
          </p:nvPr>
        </p:nvSpPr>
        <p:spPr/>
        <p:txBody>
          <a:bodyPr/>
          <a:lstStyle/>
          <a:p>
            <a:fld id="{EE04E1B5-63BC-4334-9D81-D58D41015F1C}" type="slidenum">
              <a:rPr lang="en-GB" smtClean="0"/>
              <a:t>10</a:t>
            </a:fld>
            <a:endParaRPr lang="en-GB"/>
          </a:p>
        </p:txBody>
      </p:sp>
    </p:spTree>
    <p:extLst>
      <p:ext uri="{BB962C8B-B14F-4D97-AF65-F5344CB8AC3E}">
        <p14:creationId xmlns:p14="http://schemas.microsoft.com/office/powerpoint/2010/main" val="346605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11</a:t>
            </a:fld>
            <a:endParaRPr lang="en-GB"/>
          </a:p>
        </p:txBody>
      </p:sp>
    </p:spTree>
    <p:extLst>
      <p:ext uri="{BB962C8B-B14F-4D97-AF65-F5344CB8AC3E}">
        <p14:creationId xmlns:p14="http://schemas.microsoft.com/office/powerpoint/2010/main" val="3363542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B78E0-007A-74B5-B6A0-597C952A0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3D852-0D62-F83E-9C8E-132CC02341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71F423F-C4B2-49AF-BBD9-DC7CAFCCAAE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3EE1D8A-8FD6-79B7-A5ED-0DB749703B38}"/>
              </a:ext>
            </a:extLst>
          </p:cNvPr>
          <p:cNvSpPr>
            <a:spLocks noGrp="1"/>
          </p:cNvSpPr>
          <p:nvPr>
            <p:ph type="sldNum" sz="quarter" idx="10"/>
          </p:nvPr>
        </p:nvSpPr>
        <p:spPr/>
        <p:txBody>
          <a:bodyPr/>
          <a:lstStyle/>
          <a:p>
            <a:fld id="{EE04E1B5-63BC-4334-9D81-D58D41015F1C}" type="slidenum">
              <a:rPr lang="en-GB" smtClean="0"/>
              <a:t>12</a:t>
            </a:fld>
            <a:endParaRPr lang="en-GB"/>
          </a:p>
        </p:txBody>
      </p:sp>
    </p:spTree>
    <p:extLst>
      <p:ext uri="{BB962C8B-B14F-4D97-AF65-F5344CB8AC3E}">
        <p14:creationId xmlns:p14="http://schemas.microsoft.com/office/powerpoint/2010/main" val="2075326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C4BC9-3F77-2BCC-C36D-7AB4291A2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4A349-868A-D24A-3BE6-61441A55E8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46EDB59-4DD4-7CD0-8CC8-6B6B346971F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A4F4C1D-6536-097F-269C-2DFDE5C8B34F}"/>
              </a:ext>
            </a:extLst>
          </p:cNvPr>
          <p:cNvSpPr>
            <a:spLocks noGrp="1"/>
          </p:cNvSpPr>
          <p:nvPr>
            <p:ph type="sldNum" sz="quarter" idx="10"/>
          </p:nvPr>
        </p:nvSpPr>
        <p:spPr/>
        <p:txBody>
          <a:bodyPr/>
          <a:lstStyle/>
          <a:p>
            <a:fld id="{EE04E1B5-63BC-4334-9D81-D58D41015F1C}" type="slidenum">
              <a:rPr lang="en-GB" smtClean="0"/>
              <a:t>13</a:t>
            </a:fld>
            <a:endParaRPr lang="en-GB"/>
          </a:p>
        </p:txBody>
      </p:sp>
    </p:spTree>
    <p:extLst>
      <p:ext uri="{BB962C8B-B14F-4D97-AF65-F5344CB8AC3E}">
        <p14:creationId xmlns:p14="http://schemas.microsoft.com/office/powerpoint/2010/main" val="144649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14</a:t>
            </a:fld>
            <a:endParaRPr lang="en-GB"/>
          </a:p>
        </p:txBody>
      </p:sp>
    </p:spTree>
    <p:extLst>
      <p:ext uri="{BB962C8B-B14F-4D97-AF65-F5344CB8AC3E}">
        <p14:creationId xmlns:p14="http://schemas.microsoft.com/office/powerpoint/2010/main" val="2424084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entury Gothic" panose="020B0502020202020204" pitchFamily="34" charset="0"/>
            </a:endParaRPr>
          </a:p>
        </p:txBody>
      </p:sp>
      <p:sp>
        <p:nvSpPr>
          <p:cNvPr id="4" name="Slide Number Placeholder 3"/>
          <p:cNvSpPr>
            <a:spLocks noGrp="1"/>
          </p:cNvSpPr>
          <p:nvPr>
            <p:ph type="sldNum" sz="quarter" idx="10"/>
          </p:nvPr>
        </p:nvSpPr>
        <p:spPr/>
        <p:txBody>
          <a:bodyPr/>
          <a:lstStyle/>
          <a:p>
            <a:fld id="{EE04E1B5-63BC-4334-9D81-D58D41015F1C}" type="slidenum">
              <a:rPr lang="en-GB" smtClean="0"/>
              <a:t>15</a:t>
            </a:fld>
            <a:endParaRPr lang="en-GB"/>
          </a:p>
        </p:txBody>
      </p:sp>
    </p:spTree>
    <p:extLst>
      <p:ext uri="{BB962C8B-B14F-4D97-AF65-F5344CB8AC3E}">
        <p14:creationId xmlns:p14="http://schemas.microsoft.com/office/powerpoint/2010/main" val="16512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9F72-5FA9-E584-A870-DD88974EF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C453E-8F1A-0819-AE37-C79AA8E6F0F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3EDAC20-7893-D323-7EDA-1041A8D49CC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20F4446-0313-CF6B-0AF2-26E1823C9A68}"/>
              </a:ext>
            </a:extLst>
          </p:cNvPr>
          <p:cNvSpPr>
            <a:spLocks noGrp="1"/>
          </p:cNvSpPr>
          <p:nvPr>
            <p:ph type="sldNum" sz="quarter" idx="10"/>
          </p:nvPr>
        </p:nvSpPr>
        <p:spPr/>
        <p:txBody>
          <a:bodyPr/>
          <a:lstStyle/>
          <a:p>
            <a:fld id="{EE04E1B5-63BC-4334-9D81-D58D41015F1C}" type="slidenum">
              <a:rPr lang="en-GB" smtClean="0"/>
              <a:t>16</a:t>
            </a:fld>
            <a:endParaRPr lang="en-GB"/>
          </a:p>
        </p:txBody>
      </p:sp>
    </p:spTree>
    <p:extLst>
      <p:ext uri="{BB962C8B-B14F-4D97-AF65-F5344CB8AC3E}">
        <p14:creationId xmlns:p14="http://schemas.microsoft.com/office/powerpoint/2010/main" val="1795457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411F4-9E69-1F8B-CE98-5B5F87F30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28BFD0-1CCE-9339-65A0-6BE289B980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735083D-55FC-F8D4-9FF6-5BA906858CD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617FA72-8271-124C-8810-03193F25B4CF}"/>
              </a:ext>
            </a:extLst>
          </p:cNvPr>
          <p:cNvSpPr>
            <a:spLocks noGrp="1"/>
          </p:cNvSpPr>
          <p:nvPr>
            <p:ph type="sldNum" sz="quarter" idx="10"/>
          </p:nvPr>
        </p:nvSpPr>
        <p:spPr/>
        <p:txBody>
          <a:bodyPr/>
          <a:lstStyle/>
          <a:p>
            <a:fld id="{EE04E1B5-63BC-4334-9D81-D58D41015F1C}" type="slidenum">
              <a:rPr lang="en-GB" smtClean="0"/>
              <a:t>17</a:t>
            </a:fld>
            <a:endParaRPr lang="en-GB"/>
          </a:p>
        </p:txBody>
      </p:sp>
    </p:spTree>
    <p:extLst>
      <p:ext uri="{BB962C8B-B14F-4D97-AF65-F5344CB8AC3E}">
        <p14:creationId xmlns:p14="http://schemas.microsoft.com/office/powerpoint/2010/main" val="89591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18</a:t>
            </a:fld>
            <a:endParaRPr lang="en-GB"/>
          </a:p>
        </p:txBody>
      </p:sp>
    </p:spTree>
    <p:extLst>
      <p:ext uri="{BB962C8B-B14F-4D97-AF65-F5344CB8AC3E}">
        <p14:creationId xmlns:p14="http://schemas.microsoft.com/office/powerpoint/2010/main" val="1927117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19</a:t>
            </a:fld>
            <a:endParaRPr lang="en-GB"/>
          </a:p>
        </p:txBody>
      </p:sp>
    </p:spTree>
    <p:extLst>
      <p:ext uri="{BB962C8B-B14F-4D97-AF65-F5344CB8AC3E}">
        <p14:creationId xmlns:p14="http://schemas.microsoft.com/office/powerpoint/2010/main" val="365321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a:t>
            </a:fld>
            <a:endParaRPr lang="en-GB"/>
          </a:p>
        </p:txBody>
      </p:sp>
    </p:spTree>
    <p:extLst>
      <p:ext uri="{BB962C8B-B14F-4D97-AF65-F5344CB8AC3E}">
        <p14:creationId xmlns:p14="http://schemas.microsoft.com/office/powerpoint/2010/main" val="4095870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20</a:t>
            </a:fld>
            <a:endParaRPr lang="en-GB"/>
          </a:p>
        </p:txBody>
      </p:sp>
    </p:spTree>
    <p:extLst>
      <p:ext uri="{BB962C8B-B14F-4D97-AF65-F5344CB8AC3E}">
        <p14:creationId xmlns:p14="http://schemas.microsoft.com/office/powerpoint/2010/main" val="2771700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4966C-B18F-F2CD-D285-8D7799833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746A2-400A-5069-56E3-5215CFE379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E0282E8-6F22-0058-27DF-EBD1E1A0CA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05A889D-91B5-3679-102F-6EF4B9010BA2}"/>
              </a:ext>
            </a:extLst>
          </p:cNvPr>
          <p:cNvSpPr>
            <a:spLocks noGrp="1"/>
          </p:cNvSpPr>
          <p:nvPr>
            <p:ph type="sldNum" sz="quarter" idx="10"/>
          </p:nvPr>
        </p:nvSpPr>
        <p:spPr/>
        <p:txBody>
          <a:bodyPr/>
          <a:lstStyle/>
          <a:p>
            <a:fld id="{EE04E1B5-63BC-4334-9D81-D58D41015F1C}" type="slidenum">
              <a:rPr lang="en-GB" smtClean="0"/>
              <a:t>21</a:t>
            </a:fld>
            <a:endParaRPr lang="en-GB"/>
          </a:p>
        </p:txBody>
      </p:sp>
    </p:spTree>
    <p:extLst>
      <p:ext uri="{BB962C8B-B14F-4D97-AF65-F5344CB8AC3E}">
        <p14:creationId xmlns:p14="http://schemas.microsoft.com/office/powerpoint/2010/main" val="2306079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4C76-1BD5-B5A4-8A16-DE9DB3975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067D8-0D07-CD43-ED5C-A7E962085AA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82C0651-9C81-37C6-6798-94204025349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9FA036B-8B64-E24A-8AAF-5737844560CA}"/>
              </a:ext>
            </a:extLst>
          </p:cNvPr>
          <p:cNvSpPr>
            <a:spLocks noGrp="1"/>
          </p:cNvSpPr>
          <p:nvPr>
            <p:ph type="sldNum" sz="quarter" idx="10"/>
          </p:nvPr>
        </p:nvSpPr>
        <p:spPr/>
        <p:txBody>
          <a:bodyPr/>
          <a:lstStyle/>
          <a:p>
            <a:fld id="{EE04E1B5-63BC-4334-9D81-D58D41015F1C}" type="slidenum">
              <a:rPr lang="en-GB" smtClean="0"/>
              <a:t>22</a:t>
            </a:fld>
            <a:endParaRPr lang="en-GB"/>
          </a:p>
        </p:txBody>
      </p:sp>
    </p:spTree>
    <p:extLst>
      <p:ext uri="{BB962C8B-B14F-4D97-AF65-F5344CB8AC3E}">
        <p14:creationId xmlns:p14="http://schemas.microsoft.com/office/powerpoint/2010/main" val="1210967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18367-6CE7-3511-053E-6AE836BB7B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29521-0B1D-ECFC-0EEB-16B42F4ADD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857B770-7A05-65FE-5135-5706047A025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9B55223-22CB-6BFE-AB14-D37AF84CFBF0}"/>
              </a:ext>
            </a:extLst>
          </p:cNvPr>
          <p:cNvSpPr>
            <a:spLocks noGrp="1"/>
          </p:cNvSpPr>
          <p:nvPr>
            <p:ph type="sldNum" sz="quarter" idx="10"/>
          </p:nvPr>
        </p:nvSpPr>
        <p:spPr/>
        <p:txBody>
          <a:bodyPr/>
          <a:lstStyle/>
          <a:p>
            <a:fld id="{EE04E1B5-63BC-4334-9D81-D58D41015F1C}" type="slidenum">
              <a:rPr lang="en-GB" smtClean="0"/>
              <a:t>23</a:t>
            </a:fld>
            <a:endParaRPr lang="en-GB"/>
          </a:p>
        </p:txBody>
      </p:sp>
    </p:spTree>
    <p:extLst>
      <p:ext uri="{BB962C8B-B14F-4D97-AF65-F5344CB8AC3E}">
        <p14:creationId xmlns:p14="http://schemas.microsoft.com/office/powerpoint/2010/main" val="3868207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C3EB4-A330-AA40-705B-420CB3D21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9ECA13-4448-47E7-5950-7143612CC8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ED604ED-33DE-255F-72F9-BF5C63C5D59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8C24503-93DC-687B-353F-5E81DB6D90DE}"/>
              </a:ext>
            </a:extLst>
          </p:cNvPr>
          <p:cNvSpPr>
            <a:spLocks noGrp="1"/>
          </p:cNvSpPr>
          <p:nvPr>
            <p:ph type="sldNum" sz="quarter" idx="10"/>
          </p:nvPr>
        </p:nvSpPr>
        <p:spPr/>
        <p:txBody>
          <a:bodyPr/>
          <a:lstStyle/>
          <a:p>
            <a:fld id="{EE04E1B5-63BC-4334-9D81-D58D41015F1C}" type="slidenum">
              <a:rPr lang="en-GB" smtClean="0"/>
              <a:t>24</a:t>
            </a:fld>
            <a:endParaRPr lang="en-GB"/>
          </a:p>
        </p:txBody>
      </p:sp>
    </p:spTree>
    <p:extLst>
      <p:ext uri="{BB962C8B-B14F-4D97-AF65-F5344CB8AC3E}">
        <p14:creationId xmlns:p14="http://schemas.microsoft.com/office/powerpoint/2010/main" val="4121514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2DC39-CEF0-424A-C100-9037C8D3B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B167E-6BDE-A613-6DC2-8BD1594A654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905EE9-D59D-9B81-67F4-276FB380C24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C72D93E-B768-F1DA-1861-1F83C2251973}"/>
              </a:ext>
            </a:extLst>
          </p:cNvPr>
          <p:cNvSpPr>
            <a:spLocks noGrp="1"/>
          </p:cNvSpPr>
          <p:nvPr>
            <p:ph type="sldNum" sz="quarter" idx="10"/>
          </p:nvPr>
        </p:nvSpPr>
        <p:spPr/>
        <p:txBody>
          <a:bodyPr/>
          <a:lstStyle/>
          <a:p>
            <a:fld id="{EE04E1B5-63BC-4334-9D81-D58D41015F1C}" type="slidenum">
              <a:rPr lang="en-GB" smtClean="0"/>
              <a:t>25</a:t>
            </a:fld>
            <a:endParaRPr lang="en-GB"/>
          </a:p>
        </p:txBody>
      </p:sp>
    </p:spTree>
    <p:extLst>
      <p:ext uri="{BB962C8B-B14F-4D97-AF65-F5344CB8AC3E}">
        <p14:creationId xmlns:p14="http://schemas.microsoft.com/office/powerpoint/2010/main" val="3586923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1028-4FA0-7ACC-410B-2B3EA7925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DAAFA-FB2D-D044-F99C-F210C1E855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4774EC4-F4CD-EDC3-1675-9A96E667E6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EF0BAEE-73C2-E14F-B8CB-E6AE9D3248E5}"/>
              </a:ext>
            </a:extLst>
          </p:cNvPr>
          <p:cNvSpPr>
            <a:spLocks noGrp="1"/>
          </p:cNvSpPr>
          <p:nvPr>
            <p:ph type="sldNum" sz="quarter" idx="10"/>
          </p:nvPr>
        </p:nvSpPr>
        <p:spPr/>
        <p:txBody>
          <a:bodyPr/>
          <a:lstStyle/>
          <a:p>
            <a:fld id="{EE04E1B5-63BC-4334-9D81-D58D41015F1C}" type="slidenum">
              <a:rPr lang="en-GB" smtClean="0"/>
              <a:t>26</a:t>
            </a:fld>
            <a:endParaRPr lang="en-GB"/>
          </a:p>
        </p:txBody>
      </p:sp>
    </p:spTree>
    <p:extLst>
      <p:ext uri="{BB962C8B-B14F-4D97-AF65-F5344CB8AC3E}">
        <p14:creationId xmlns:p14="http://schemas.microsoft.com/office/powerpoint/2010/main" val="1235371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87331-732F-EAC1-CF01-249C4832A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E47F98-5A74-0D6F-76F8-2C1019D08F0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30C260-8673-C848-5AA0-7059EB5DA83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4113CFB-4C90-0CFC-61C8-0D6601DA9949}"/>
              </a:ext>
            </a:extLst>
          </p:cNvPr>
          <p:cNvSpPr>
            <a:spLocks noGrp="1"/>
          </p:cNvSpPr>
          <p:nvPr>
            <p:ph type="sldNum" sz="quarter" idx="10"/>
          </p:nvPr>
        </p:nvSpPr>
        <p:spPr/>
        <p:txBody>
          <a:bodyPr/>
          <a:lstStyle/>
          <a:p>
            <a:fld id="{EE04E1B5-63BC-4334-9D81-D58D41015F1C}" type="slidenum">
              <a:rPr lang="en-GB" smtClean="0"/>
              <a:t>27</a:t>
            </a:fld>
            <a:endParaRPr lang="en-GB"/>
          </a:p>
        </p:txBody>
      </p:sp>
    </p:spTree>
    <p:extLst>
      <p:ext uri="{BB962C8B-B14F-4D97-AF65-F5344CB8AC3E}">
        <p14:creationId xmlns:p14="http://schemas.microsoft.com/office/powerpoint/2010/main" val="3935977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F213-B61F-CD9F-216E-2A8B7CB6F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5A3CCD-CB09-08A3-6C43-60DE52106E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435B79F-7D0A-189A-30D3-64ADA0EC1C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AE0348C-A44C-4871-23DA-8DCB21C45AD9}"/>
              </a:ext>
            </a:extLst>
          </p:cNvPr>
          <p:cNvSpPr>
            <a:spLocks noGrp="1"/>
          </p:cNvSpPr>
          <p:nvPr>
            <p:ph type="sldNum" sz="quarter" idx="10"/>
          </p:nvPr>
        </p:nvSpPr>
        <p:spPr/>
        <p:txBody>
          <a:bodyPr/>
          <a:lstStyle/>
          <a:p>
            <a:fld id="{EE04E1B5-63BC-4334-9D81-D58D41015F1C}" type="slidenum">
              <a:rPr lang="en-GB" smtClean="0"/>
              <a:t>28</a:t>
            </a:fld>
            <a:endParaRPr lang="en-GB"/>
          </a:p>
        </p:txBody>
      </p:sp>
    </p:spTree>
    <p:extLst>
      <p:ext uri="{BB962C8B-B14F-4D97-AF65-F5344CB8AC3E}">
        <p14:creationId xmlns:p14="http://schemas.microsoft.com/office/powerpoint/2010/main" val="1157465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29</a:t>
            </a:fld>
            <a:endParaRPr lang="en-GB"/>
          </a:p>
        </p:txBody>
      </p:sp>
    </p:spTree>
    <p:extLst>
      <p:ext uri="{BB962C8B-B14F-4D97-AF65-F5344CB8AC3E}">
        <p14:creationId xmlns:p14="http://schemas.microsoft.com/office/powerpoint/2010/main" val="310497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112AB-E434-4CE4-3BF0-E30722057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081C1-469E-58CE-3168-37B19113D8B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E39F35-5F85-A901-70E7-9E601779965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8FC01FE-984C-D05F-37C3-B23340793661}"/>
              </a:ext>
            </a:extLst>
          </p:cNvPr>
          <p:cNvSpPr>
            <a:spLocks noGrp="1"/>
          </p:cNvSpPr>
          <p:nvPr>
            <p:ph type="sldNum" sz="quarter" idx="10"/>
          </p:nvPr>
        </p:nvSpPr>
        <p:spPr/>
        <p:txBody>
          <a:bodyPr/>
          <a:lstStyle/>
          <a:p>
            <a:fld id="{EE04E1B5-63BC-4334-9D81-D58D41015F1C}" type="slidenum">
              <a:rPr lang="en-GB" smtClean="0"/>
              <a:t>3</a:t>
            </a:fld>
            <a:endParaRPr lang="en-GB"/>
          </a:p>
        </p:txBody>
      </p:sp>
    </p:spTree>
    <p:extLst>
      <p:ext uri="{BB962C8B-B14F-4D97-AF65-F5344CB8AC3E}">
        <p14:creationId xmlns:p14="http://schemas.microsoft.com/office/powerpoint/2010/main" val="335943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4</a:t>
            </a:fld>
            <a:endParaRPr lang="en-GB"/>
          </a:p>
        </p:txBody>
      </p:sp>
    </p:spTree>
    <p:extLst>
      <p:ext uri="{BB962C8B-B14F-4D97-AF65-F5344CB8AC3E}">
        <p14:creationId xmlns:p14="http://schemas.microsoft.com/office/powerpoint/2010/main" val="2149096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5</a:t>
            </a:fld>
            <a:endParaRPr lang="en-GB"/>
          </a:p>
        </p:txBody>
      </p:sp>
    </p:spTree>
    <p:extLst>
      <p:ext uri="{BB962C8B-B14F-4D97-AF65-F5344CB8AC3E}">
        <p14:creationId xmlns:p14="http://schemas.microsoft.com/office/powerpoint/2010/main" val="869605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6</a:t>
            </a:fld>
            <a:endParaRPr lang="en-GB"/>
          </a:p>
        </p:txBody>
      </p:sp>
    </p:spTree>
    <p:extLst>
      <p:ext uri="{BB962C8B-B14F-4D97-AF65-F5344CB8AC3E}">
        <p14:creationId xmlns:p14="http://schemas.microsoft.com/office/powerpoint/2010/main" val="1243414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baseline="0" dirty="0">
                <a:latin typeface="CMMI10"/>
              </a:rPr>
              <a:t>cost</a:t>
            </a:r>
            <a:r>
              <a:rPr lang="en-US" sz="1800" b="0" i="0" u="none" strike="noStrike" baseline="0" dirty="0">
                <a:latin typeface="CMR10"/>
              </a:rPr>
              <a:t>(</a:t>
            </a:r>
            <a:r>
              <a:rPr lang="en-US" sz="1800" b="0" i="0" u="none" strike="noStrike" baseline="0" dirty="0" err="1">
                <a:latin typeface="CMMI10"/>
              </a:rPr>
              <a:t>q</a:t>
            </a:r>
            <a:r>
              <a:rPr lang="en-US" sz="1800" b="0" i="0" u="none" strike="noStrike" baseline="0" dirty="0" err="1">
                <a:latin typeface="CMMI7"/>
              </a:rPr>
              <a:t>min</a:t>
            </a:r>
            <a:r>
              <a:rPr lang="en-US" sz="1800" b="0" i="0" u="none" strike="noStrike" baseline="0" dirty="0">
                <a:latin typeface="CMR10"/>
              </a:rPr>
              <a:t>) = </a:t>
            </a:r>
            <a:r>
              <a:rPr lang="en-US" sz="1800" b="0" i="0" u="none" strike="noStrike" baseline="0" dirty="0">
                <a:latin typeface="CMMI10"/>
              </a:rPr>
              <a:t>cost</a:t>
            </a:r>
            <a:r>
              <a:rPr lang="en-US" sz="1800" b="0" i="0" u="none" strike="noStrike" baseline="0" dirty="0">
                <a:latin typeface="CMR10"/>
              </a:rPr>
              <a:t>(</a:t>
            </a:r>
            <a:r>
              <a:rPr lang="en-US" sz="1800" b="0" i="0" u="none" strike="noStrike" baseline="0" dirty="0" err="1">
                <a:latin typeface="CMMI10"/>
              </a:rPr>
              <a:t>q</a:t>
            </a:r>
            <a:r>
              <a:rPr lang="en-US" sz="1800" b="0" i="0" u="none" strike="noStrike" baseline="0" dirty="0" err="1">
                <a:latin typeface="CMMI7"/>
              </a:rPr>
              <a:t>nearest</a:t>
            </a:r>
            <a:r>
              <a:rPr lang="en-US" sz="1800" b="0" i="0" u="none" strike="noStrike" baseline="0" dirty="0">
                <a:latin typeface="CMR10"/>
              </a:rPr>
              <a:t>) + </a:t>
            </a:r>
            <a:r>
              <a:rPr lang="en-US" sz="1800" b="0" i="0" u="none" strike="noStrike" baseline="0" dirty="0">
                <a:latin typeface="CMMI10"/>
              </a:rPr>
              <a:t>distance</a:t>
            </a:r>
            <a:r>
              <a:rPr lang="en-US" sz="1800" b="0" i="0" u="none" strike="noStrike" baseline="0" dirty="0">
                <a:latin typeface="CMR10"/>
              </a:rPr>
              <a:t>(</a:t>
            </a:r>
            <a:r>
              <a:rPr lang="en-US" sz="1800" b="0" i="0" u="none" strike="noStrike" baseline="0" dirty="0" err="1">
                <a:latin typeface="CMMI10"/>
              </a:rPr>
              <a:t>q</a:t>
            </a:r>
            <a:r>
              <a:rPr lang="en-US" sz="1800" b="0" i="0" u="none" strike="noStrike" baseline="0" dirty="0" err="1">
                <a:latin typeface="CMMI7"/>
              </a:rPr>
              <a:t>min</a:t>
            </a:r>
            <a:r>
              <a:rPr lang="en-US" sz="1800" b="0" i="0" u="none" strike="noStrike" baseline="0" dirty="0">
                <a:latin typeface="CMMI10"/>
              </a:rPr>
              <a:t>, </a:t>
            </a:r>
            <a:r>
              <a:rPr lang="en-US" sz="1800" b="0" i="0" u="none" strike="noStrike" baseline="0" dirty="0" err="1">
                <a:latin typeface="CMMI10"/>
              </a:rPr>
              <a:t>q</a:t>
            </a:r>
            <a:r>
              <a:rPr lang="en-US" sz="1800" b="0" i="0" u="none" strike="noStrike" baseline="0" dirty="0" err="1">
                <a:latin typeface="CMMI7"/>
              </a:rPr>
              <a:t>nearest</a:t>
            </a:r>
            <a:r>
              <a:rPr lang="en-US" sz="1800" b="0" i="0" u="none" strike="noStrike" baseline="0" dirty="0">
                <a:latin typeface="CMR10"/>
              </a:rPr>
              <a:t>)</a:t>
            </a:r>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7</a:t>
            </a:fld>
            <a:endParaRPr lang="en-GB"/>
          </a:p>
        </p:txBody>
      </p:sp>
    </p:spTree>
    <p:extLst>
      <p:ext uri="{BB962C8B-B14F-4D97-AF65-F5344CB8AC3E}">
        <p14:creationId xmlns:p14="http://schemas.microsoft.com/office/powerpoint/2010/main" val="858303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8</a:t>
            </a:fld>
            <a:endParaRPr lang="en-GB"/>
          </a:p>
        </p:txBody>
      </p:sp>
    </p:spTree>
    <p:extLst>
      <p:ext uri="{BB962C8B-B14F-4D97-AF65-F5344CB8AC3E}">
        <p14:creationId xmlns:p14="http://schemas.microsoft.com/office/powerpoint/2010/main" val="1604539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9</a:t>
            </a:fld>
            <a:endParaRPr lang="en-GB"/>
          </a:p>
        </p:txBody>
      </p:sp>
    </p:spTree>
    <p:extLst>
      <p:ext uri="{BB962C8B-B14F-4D97-AF65-F5344CB8AC3E}">
        <p14:creationId xmlns:p14="http://schemas.microsoft.com/office/powerpoint/2010/main" val="4016008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stile</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06/04/2025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3216873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06/04/2025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404128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06/04/2025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335809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06/04/2025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332126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06/04/2025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201747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2C790A91-0F3D-9944-94EF-F5C93CDE0643}" type="datetimeFigureOut">
              <a:rPr lang="it-IT" smtClean="0"/>
              <a:t>06/04/2025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361006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2C790A91-0F3D-9944-94EF-F5C93CDE0643}" type="datetimeFigureOut">
              <a:rPr lang="it-IT" smtClean="0"/>
              <a:t>06/04/2025</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201536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2C790A91-0F3D-9944-94EF-F5C93CDE0643}" type="datetimeFigureOut">
              <a:rPr lang="it-IT" smtClean="0"/>
              <a:t>06/04/2025</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769511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2C790A91-0F3D-9944-94EF-F5C93CDE0643}" type="datetimeFigureOut">
              <a:rPr lang="it-IT" smtClean="0"/>
              <a:t>06/04/2025</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323462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06/04/2025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374824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06/04/2025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a:t>
            </a:fld>
            <a:endParaRPr lang="it-IT"/>
          </a:p>
        </p:txBody>
      </p:sp>
    </p:spTree>
    <p:extLst>
      <p:ext uri="{BB962C8B-B14F-4D97-AF65-F5344CB8AC3E}">
        <p14:creationId xmlns:p14="http://schemas.microsoft.com/office/powerpoint/2010/main" val="65910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90A91-0F3D-9944-94EF-F5C93CDE0643}" type="datetimeFigureOut">
              <a:rPr lang="it-IT" smtClean="0"/>
              <a:t>06/04/2025</a:t>
            </a:fld>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A2948-A980-434D-BAB3-FF8DF2F4692E}" type="slidenum">
              <a:rPr lang="it-IT" smtClean="0"/>
              <a:t>‹#›</a:t>
            </a:fld>
            <a:endParaRPr lang="it-IT"/>
          </a:p>
        </p:txBody>
      </p:sp>
    </p:spTree>
    <p:extLst>
      <p:ext uri="{BB962C8B-B14F-4D97-AF65-F5344CB8AC3E}">
        <p14:creationId xmlns:p14="http://schemas.microsoft.com/office/powerpoint/2010/main" val="172220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30.png"/><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2.png"/><Relationship Id="rId5" Type="http://schemas.openxmlformats.org/officeDocument/2006/relationships/image" Target="../media/image311.png"/><Relationship Id="rId10" Type="http://schemas.openxmlformats.org/officeDocument/2006/relationships/image" Target="../media/image270.png"/><Relationship Id="rId4" Type="http://schemas.openxmlformats.org/officeDocument/2006/relationships/image" Target="../media/image29.pn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35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1.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80.png"/><Relationship Id="rId3" Type="http://schemas.openxmlformats.org/officeDocument/2006/relationships/image" Target="../media/image1.png"/><Relationship Id="rId7" Type="http://schemas.openxmlformats.org/officeDocument/2006/relationships/image" Target="../media/image320.png"/><Relationship Id="rId12"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0.png"/><Relationship Id="rId11" Type="http://schemas.openxmlformats.org/officeDocument/2006/relationships/image" Target="../media/image360.png"/><Relationship Id="rId5" Type="http://schemas.openxmlformats.org/officeDocument/2006/relationships/image" Target="../media/image36.png"/><Relationship Id="rId10" Type="http://schemas.openxmlformats.org/officeDocument/2006/relationships/image" Target="../media/image350.png"/><Relationship Id="rId4" Type="http://schemas.openxmlformats.org/officeDocument/2006/relationships/image" Target="../media/image301.png"/><Relationship Id="rId9" Type="http://schemas.openxmlformats.org/officeDocument/2006/relationships/image" Target="../media/image340.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1.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jpg"/><Relationship Id="rId3" Type="http://schemas.openxmlformats.org/officeDocument/2006/relationships/image" Target="../media/image1.png"/><Relationship Id="rId7" Type="http://schemas.openxmlformats.org/officeDocument/2006/relationships/image" Target="../media/image570.png"/><Relationship Id="rId12" Type="http://schemas.openxmlformats.org/officeDocument/2006/relationships/image" Target="../media/image55.jpg"/><Relationship Id="rId2" Type="http://schemas.openxmlformats.org/officeDocument/2006/relationships/notesSlide" Target="../notesSlides/notesSlide19.xml"/><Relationship Id="rId1" Type="http://schemas.openxmlformats.org/officeDocument/2006/relationships/slideLayout" Target="../slideLayouts/slideLayout1.xml"/><Relationship Id="rId11" Type="http://schemas.openxmlformats.org/officeDocument/2006/relationships/image" Target="../media/image54.jpg"/><Relationship Id="rId10" Type="http://schemas.openxmlformats.org/officeDocument/2006/relationships/image" Target="../media/image53.jpg"/><Relationship Id="rId4" Type="http://schemas.openxmlformats.org/officeDocument/2006/relationships/image" Target="../media/image53.png"/><Relationship Id="rId9" Type="http://schemas.openxmlformats.org/officeDocument/2006/relationships/image" Target="../media/image55.png"/><Relationship Id="rId14" Type="http://schemas.openxmlformats.org/officeDocument/2006/relationships/image" Target="../media/image57.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9.jpg"/><Relationship Id="rId4" Type="http://schemas.openxmlformats.org/officeDocument/2006/relationships/image" Target="../media/image58.jpg"/></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jpg"/><Relationship Id="rId7" Type="http://schemas.openxmlformats.org/officeDocument/2006/relationships/image" Target="../media/image63.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1.png"/><Relationship Id="rId7" Type="http://schemas.openxmlformats.org/officeDocument/2006/relationships/image" Target="../media/image55.png"/><Relationship Id="rId12" Type="http://schemas.openxmlformats.org/officeDocument/2006/relationships/image" Target="../media/image69.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68.jpg"/><Relationship Id="rId5" Type="http://schemas.openxmlformats.org/officeDocument/2006/relationships/image" Target="../media/image69.png"/><Relationship Id="rId10" Type="http://schemas.openxmlformats.org/officeDocument/2006/relationships/image" Target="../media/image67.jpg"/><Relationship Id="rId4" Type="http://schemas.openxmlformats.org/officeDocument/2006/relationships/image" Target="../media/image68.png"/><Relationship Id="rId9" Type="http://schemas.openxmlformats.org/officeDocument/2006/relationships/image" Target="../media/image66.jpg"/></Relationships>
</file>

<file path=ppt/slides/_rels/slide2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1.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2.jpg"/><Relationship Id="rId5" Type="http://schemas.openxmlformats.org/officeDocument/2006/relationships/image" Target="../media/image63.jpg"/><Relationship Id="rId4" Type="http://schemas.openxmlformats.org/officeDocument/2006/relationships/image" Target="../media/image62.jpg"/></Relationships>
</file>

<file path=ppt/slides/_rels/slide25.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1.png"/><Relationship Id="rId7" Type="http://schemas.openxmlformats.org/officeDocument/2006/relationships/image" Target="../media/image55.png"/><Relationship Id="rId12" Type="http://schemas.openxmlformats.org/officeDocument/2006/relationships/image" Target="../media/image79.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78.jpg"/><Relationship Id="rId5" Type="http://schemas.openxmlformats.org/officeDocument/2006/relationships/image" Target="../media/image69.png"/><Relationship Id="rId10" Type="http://schemas.openxmlformats.org/officeDocument/2006/relationships/image" Target="../media/image77.jpg"/><Relationship Id="rId4" Type="http://schemas.openxmlformats.org/officeDocument/2006/relationships/image" Target="../media/image68.png"/><Relationship Id="rId9" Type="http://schemas.openxmlformats.org/officeDocument/2006/relationships/image" Target="../media/image76.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81.jpg"/><Relationship Id="rId4" Type="http://schemas.openxmlformats.org/officeDocument/2006/relationships/image" Target="../media/image80.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3.jpg"/><Relationship Id="rId4" Type="http://schemas.openxmlformats.org/officeDocument/2006/relationships/image" Target="../media/image82.jp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ban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11" name="Rettangolo 10"/>
          <p:cNvSpPr/>
          <p:nvPr/>
        </p:nvSpPr>
        <p:spPr>
          <a:xfrm>
            <a:off x="0" y="5695070"/>
            <a:ext cx="12192000" cy="1147820"/>
          </a:xfrm>
          <a:prstGeom prst="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0" name="CasellaDiTesto 9">
            <a:extLst>
              <a:ext uri="{FF2B5EF4-FFF2-40B4-BE49-F238E27FC236}">
                <a16:creationId xmlns:a16="http://schemas.microsoft.com/office/drawing/2014/main" id="{25D6C0D8-3AB5-2879-A1AE-3041DE17451A}"/>
              </a:ext>
            </a:extLst>
          </p:cNvPr>
          <p:cNvSpPr txBox="1"/>
          <p:nvPr/>
        </p:nvSpPr>
        <p:spPr>
          <a:xfrm>
            <a:off x="217714" y="1147820"/>
            <a:ext cx="9110186" cy="923330"/>
          </a:xfrm>
          <a:prstGeom prst="rect">
            <a:avLst/>
          </a:prstGeom>
          <a:noFill/>
        </p:spPr>
        <p:txBody>
          <a:bodyPr wrap="none" rtlCol="0">
            <a:spAutoFit/>
          </a:bodyPr>
          <a:lstStyle/>
          <a:p>
            <a:r>
              <a:rPr lang="it-IT" sz="2800" dirty="0">
                <a:solidFill>
                  <a:srgbClr val="971720"/>
                </a:solidFill>
                <a:latin typeface="Century Gothic"/>
                <a:cs typeface="Century Gothic"/>
              </a:rPr>
              <a:t>D</a:t>
            </a:r>
            <a:r>
              <a:rPr lang="it-IT" dirty="0">
                <a:solidFill>
                  <a:srgbClr val="162230"/>
                </a:solidFill>
                <a:latin typeface="Century Gothic"/>
                <a:cs typeface="Century Gothic"/>
              </a:rPr>
              <a:t>IPARTIMENTO DI </a:t>
            </a:r>
            <a:r>
              <a:rPr lang="it-IT" sz="2800" dirty="0">
                <a:solidFill>
                  <a:srgbClr val="971720"/>
                </a:solidFill>
                <a:latin typeface="Century Gothic"/>
                <a:cs typeface="Century Gothic"/>
              </a:rPr>
              <a:t>I</a:t>
            </a:r>
            <a:r>
              <a:rPr lang="it-IT" dirty="0">
                <a:solidFill>
                  <a:srgbClr val="162230"/>
                </a:solidFill>
                <a:latin typeface="Century Gothic"/>
                <a:cs typeface="Century Gothic"/>
              </a:rPr>
              <a:t>NGEGNERIA</a:t>
            </a:r>
            <a:r>
              <a:rPr lang="it-IT" dirty="0">
                <a:latin typeface="Century Gothic"/>
                <a:cs typeface="Century Gothic"/>
              </a:rPr>
              <a:t> </a:t>
            </a:r>
            <a:r>
              <a:rPr lang="it-IT" sz="2800" dirty="0">
                <a:solidFill>
                  <a:srgbClr val="971720"/>
                </a:solidFill>
                <a:latin typeface="Century Gothic"/>
                <a:cs typeface="Century Gothic"/>
              </a:rPr>
              <a:t>E</a:t>
            </a:r>
            <a:r>
              <a:rPr lang="it-IT" dirty="0">
                <a:solidFill>
                  <a:srgbClr val="162230"/>
                </a:solidFill>
                <a:latin typeface="Century Gothic"/>
                <a:cs typeface="Century Gothic"/>
              </a:rPr>
              <a:t>LETTRICA E </a:t>
            </a:r>
            <a:r>
              <a:rPr lang="it-IT" sz="2800" dirty="0">
                <a:solidFill>
                  <a:srgbClr val="971720"/>
                </a:solidFill>
                <a:latin typeface="Century Gothic"/>
                <a:cs typeface="Century Gothic"/>
              </a:rPr>
              <a:t>T</a:t>
            </a:r>
            <a:r>
              <a:rPr lang="it-IT" dirty="0">
                <a:solidFill>
                  <a:srgbClr val="162230"/>
                </a:solidFill>
                <a:latin typeface="Century Gothic"/>
                <a:cs typeface="Century Gothic"/>
              </a:rPr>
              <a:t>ECNOLOGIE DEL</a:t>
            </a:r>
            <a:r>
              <a:rPr lang="it-IT" dirty="0">
                <a:latin typeface="Century Gothic"/>
                <a:cs typeface="Century Gothic"/>
              </a:rPr>
              <a:t>L’</a:t>
            </a:r>
            <a:r>
              <a:rPr lang="it-IT" sz="2800" dirty="0">
                <a:solidFill>
                  <a:srgbClr val="971720"/>
                </a:solidFill>
                <a:latin typeface="Century Gothic"/>
                <a:cs typeface="Century Gothic"/>
              </a:rPr>
              <a:t>I</a:t>
            </a:r>
            <a:r>
              <a:rPr lang="it-IT" dirty="0">
                <a:solidFill>
                  <a:srgbClr val="162230"/>
                </a:solidFill>
                <a:latin typeface="Century Gothic"/>
                <a:cs typeface="Century Gothic"/>
              </a:rPr>
              <a:t>NFORMAZIONE</a:t>
            </a:r>
          </a:p>
          <a:p>
            <a:endParaRPr lang="it-IT" sz="800" dirty="0">
              <a:solidFill>
                <a:srgbClr val="162230"/>
              </a:solidFill>
              <a:latin typeface="Century Gothic"/>
              <a:cs typeface="Century Gothic"/>
            </a:endParaRPr>
          </a:p>
          <a:p>
            <a:r>
              <a:rPr lang="it-IT" dirty="0">
                <a:solidFill>
                  <a:srgbClr val="162230"/>
                </a:solidFill>
                <a:latin typeface="Century Gothic"/>
                <a:cs typeface="Century Gothic"/>
              </a:rPr>
              <a:t>SCUOLA POLITECNICA E DELLE SCIENZE DI BASE</a:t>
            </a:r>
          </a:p>
        </p:txBody>
      </p:sp>
      <p:sp>
        <p:nvSpPr>
          <p:cNvPr id="32" name="CasellaDiTesto 12">
            <a:extLst>
              <a:ext uri="{FF2B5EF4-FFF2-40B4-BE49-F238E27FC236}">
                <a16:creationId xmlns:a16="http://schemas.microsoft.com/office/drawing/2014/main" id="{38EFD608-08ED-887B-303A-AEDE2A4AA94C}"/>
              </a:ext>
            </a:extLst>
          </p:cNvPr>
          <p:cNvSpPr txBox="1"/>
          <p:nvPr/>
        </p:nvSpPr>
        <p:spPr>
          <a:xfrm>
            <a:off x="213415" y="3048044"/>
            <a:ext cx="10639463" cy="3293209"/>
          </a:xfrm>
          <a:prstGeom prst="rect">
            <a:avLst/>
          </a:prstGeom>
          <a:noFill/>
        </p:spPr>
        <p:txBody>
          <a:bodyPr wrap="square" rtlCol="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3200" b="1" dirty="0">
                <a:latin typeface="Century Gothic"/>
                <a:cs typeface="Century Gothic"/>
              </a:rPr>
              <a:t>Field and Service </a:t>
            </a:r>
            <a:r>
              <a:rPr lang="it-IT" sz="3200" b="1" dirty="0" err="1">
                <a:latin typeface="Century Gothic"/>
                <a:cs typeface="Century Gothic"/>
              </a:rPr>
              <a:t>Robotics</a:t>
            </a:r>
            <a:r>
              <a:rPr lang="it-IT" sz="3200" b="1" dirty="0">
                <a:latin typeface="Century Gothic"/>
                <a:cs typeface="Century Gothic"/>
              </a:rPr>
              <a:t> project</a:t>
            </a:r>
            <a:endParaRPr lang="en-US" sz="3200" dirty="0">
              <a:solidFill>
                <a:srgbClr val="971720"/>
              </a:solidFill>
              <a:latin typeface="Century Gothic"/>
              <a:cs typeface="Century Gothic"/>
            </a:endParaRPr>
          </a:p>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971720"/>
                </a:solidFill>
                <a:latin typeface="Century Gothic"/>
                <a:cs typeface="Century Gothic"/>
              </a:rPr>
              <a:t>Navigation planning and control of car-like robot</a:t>
            </a:r>
          </a:p>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2800" b="1" dirty="0">
                <a:latin typeface="Century Gothic"/>
                <a:cs typeface="Century Gothic"/>
              </a:rPr>
              <a:t>Candidate: </a:t>
            </a:r>
            <a:r>
              <a:rPr lang="it-IT" sz="2800" dirty="0">
                <a:latin typeface="Century Gothic"/>
                <a:cs typeface="Century Gothic"/>
              </a:rPr>
              <a:t>Manzoni Antonio</a:t>
            </a:r>
          </a:p>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2800" b="1" dirty="0">
                <a:solidFill>
                  <a:prstClr val="black"/>
                </a:solidFill>
                <a:latin typeface="Century Gothic"/>
                <a:cs typeface="Century Gothic"/>
              </a:rPr>
              <a:t>Supervisor</a:t>
            </a:r>
            <a:r>
              <a:rPr kumimoji="0" lang="it-IT" sz="2800" b="1" i="0" u="none" strike="noStrike" kern="1200" cap="none" spc="0" normalizeH="0" baseline="0" noProof="0" dirty="0">
                <a:ln>
                  <a:noFill/>
                </a:ln>
                <a:solidFill>
                  <a:prstClr val="black"/>
                </a:solidFill>
                <a:effectLst/>
                <a:uLnTx/>
                <a:uFillTx/>
                <a:latin typeface="Century Gothic"/>
                <a:ea typeface="+mn-ea"/>
                <a:cs typeface="Century Gothic"/>
              </a:rPr>
              <a:t>: </a:t>
            </a:r>
            <a:r>
              <a:rPr lang="it-IT" sz="2800" dirty="0">
                <a:latin typeface="Century Gothic"/>
              </a:rPr>
              <a:t>Prof. Fabio Ruggiero</a:t>
            </a:r>
          </a:p>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it-IT" sz="2800" dirty="0">
              <a:latin typeface="Century Gothic"/>
              <a:cs typeface="Century Gothic"/>
            </a:endParaRPr>
          </a:p>
        </p:txBody>
      </p:sp>
      <p:sp>
        <p:nvSpPr>
          <p:cNvPr id="34" name="CasellaDiTesto 11">
            <a:extLst>
              <a:ext uri="{FF2B5EF4-FFF2-40B4-BE49-F238E27FC236}">
                <a16:creationId xmlns:a16="http://schemas.microsoft.com/office/drawing/2014/main" id="{544B29C9-AD94-C7B7-2FFE-708F9C0DC931}"/>
              </a:ext>
            </a:extLst>
          </p:cNvPr>
          <p:cNvSpPr txBox="1"/>
          <p:nvPr/>
        </p:nvSpPr>
        <p:spPr>
          <a:xfrm>
            <a:off x="249987" y="2375300"/>
            <a:ext cx="9075155" cy="369332"/>
          </a:xfrm>
          <a:prstGeom prst="rect">
            <a:avLst/>
          </a:prstGeom>
          <a:noFill/>
        </p:spPr>
        <p:txBody>
          <a:bodyPr wrap="square" rtlCol="0">
            <a:spAutoFit/>
          </a:bodyPr>
          <a:lstStyle/>
          <a:p>
            <a:r>
              <a:rPr lang="en-US" b="1" dirty="0">
                <a:solidFill>
                  <a:srgbClr val="162230"/>
                </a:solidFill>
                <a:latin typeface="Century Gothic"/>
                <a:cs typeface="Century Gothic"/>
              </a:rPr>
              <a:t>MASTER'S DEGREE IN AUTOMATION ENGINEERING AND ROBOTICS</a:t>
            </a:r>
            <a:endParaRPr lang="it-IT" b="1" dirty="0">
              <a:solidFill>
                <a:srgbClr val="162230"/>
              </a:solidFill>
              <a:latin typeface="Century Gothic"/>
              <a:cs typeface="Century Gothic"/>
            </a:endParaRPr>
          </a:p>
        </p:txBody>
      </p:sp>
      <p:sp>
        <p:nvSpPr>
          <p:cNvPr id="4" name="CasellaDiTesto 3">
            <a:extLst>
              <a:ext uri="{FF2B5EF4-FFF2-40B4-BE49-F238E27FC236}">
                <a16:creationId xmlns:a16="http://schemas.microsoft.com/office/drawing/2014/main" id="{FE9BBA76-ED9A-7C37-331F-62104006DA28}"/>
              </a:ext>
            </a:extLst>
          </p:cNvPr>
          <p:cNvSpPr txBox="1"/>
          <p:nvPr/>
        </p:nvSpPr>
        <p:spPr>
          <a:xfrm>
            <a:off x="8831945" y="6332490"/>
            <a:ext cx="2827385" cy="276999"/>
          </a:xfrm>
          <a:prstGeom prst="rect">
            <a:avLst/>
          </a:prstGeom>
          <a:noFill/>
        </p:spPr>
        <p:txBody>
          <a:bodyPr wrap="square">
            <a:spAutoFit/>
          </a:bodyPr>
          <a:lstStyle/>
          <a:p>
            <a:r>
              <a:rPr lang="en-US" sz="1200" dirty="0">
                <a:solidFill>
                  <a:srgbClr val="162230"/>
                </a:solidFill>
                <a:latin typeface="Century Gothic" pitchFamily="34" charset="0"/>
              </a:rPr>
              <a:t>YUHESEN FR-09 PRO</a:t>
            </a:r>
            <a:endParaRPr lang="it-IT" sz="1200" dirty="0"/>
          </a:p>
        </p:txBody>
      </p:sp>
      <p:pic>
        <p:nvPicPr>
          <p:cNvPr id="3" name="Picture 2" descr="A white and black vehicle with wheels&#10;&#10;AI-generated content may be incorrect.">
            <a:extLst>
              <a:ext uri="{FF2B5EF4-FFF2-40B4-BE49-F238E27FC236}">
                <a16:creationId xmlns:a16="http://schemas.microsoft.com/office/drawing/2014/main" id="{FDC1CB80-9117-30E2-0583-E6FB68EED115}"/>
              </a:ext>
            </a:extLst>
          </p:cNvPr>
          <p:cNvPicPr>
            <a:picLocks noChangeAspect="1"/>
          </p:cNvPicPr>
          <p:nvPr/>
        </p:nvPicPr>
        <p:blipFill>
          <a:blip r:embed="rId4"/>
          <a:stretch>
            <a:fillRect/>
          </a:stretch>
        </p:blipFill>
        <p:spPr>
          <a:xfrm>
            <a:off x="7839152" y="4640481"/>
            <a:ext cx="3628469" cy="1643610"/>
          </a:xfrm>
          <a:prstGeom prst="rect">
            <a:avLst/>
          </a:prstGeom>
        </p:spPr>
      </p:pic>
    </p:spTree>
    <p:extLst>
      <p:ext uri="{BB962C8B-B14F-4D97-AF65-F5344CB8AC3E}">
        <p14:creationId xmlns:p14="http://schemas.microsoft.com/office/powerpoint/2010/main" val="316546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72221-E1B0-A8A3-75B6-5D31A063E5F1}"/>
            </a:ext>
          </a:extLst>
        </p:cNvPr>
        <p:cNvGrpSpPr/>
        <p:nvPr/>
      </p:nvGrpSpPr>
      <p:grpSpPr>
        <a:xfrm>
          <a:off x="0" y="0"/>
          <a:ext cx="0" cy="0"/>
          <a:chOff x="0" y="0"/>
          <a:chExt cx="0" cy="0"/>
        </a:xfrm>
      </p:grpSpPr>
      <p:sp>
        <p:nvSpPr>
          <p:cNvPr id="9" name="Rettangolo 10">
            <a:extLst>
              <a:ext uri="{FF2B5EF4-FFF2-40B4-BE49-F238E27FC236}">
                <a16:creationId xmlns:a16="http://schemas.microsoft.com/office/drawing/2014/main" id="{6A155987-4CCF-7828-1ACD-2530B23C661A}"/>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619C160A-7BB0-2BE8-C207-5FA170D6363F}"/>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764ECDD7-4C9C-95B9-0DFD-D66D853692BB}"/>
              </a:ext>
            </a:extLst>
          </p:cNvPr>
          <p:cNvSpPr/>
          <p:nvPr/>
        </p:nvSpPr>
        <p:spPr>
          <a:xfrm>
            <a:off x="108857" y="1081813"/>
            <a:ext cx="12250056" cy="58477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a:t>
            </a:r>
            <a:r>
              <a:rPr lang="it-IT" sz="3200" dirty="0" err="1">
                <a:solidFill>
                  <a:srgbClr val="971720"/>
                </a:solidFill>
                <a:latin typeface="Century Gothic"/>
                <a:cs typeface="Century Gothic"/>
              </a:rPr>
              <a:t>Search-based</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approaches</a:t>
            </a:r>
            <a:r>
              <a:rPr lang="it-IT" sz="3200" dirty="0">
                <a:solidFill>
                  <a:srgbClr val="971720"/>
                </a:solidFill>
                <a:latin typeface="Century Gothic"/>
                <a:cs typeface="Century Gothic"/>
              </a:rPr>
              <a:t> (A*, </a:t>
            </a:r>
            <a:r>
              <a:rPr lang="it-IT" sz="3200" dirty="0" err="1">
                <a:solidFill>
                  <a:srgbClr val="971720"/>
                </a:solidFill>
                <a:latin typeface="Century Gothic"/>
                <a:cs typeface="Century Gothic"/>
              </a:rPr>
              <a:t>Dijkstra</a:t>
            </a:r>
            <a:r>
              <a:rPr lang="it-IT" sz="3200" dirty="0">
                <a:solidFill>
                  <a:srgbClr val="971720"/>
                </a:solidFill>
                <a:latin typeface="Century Gothic"/>
                <a:cs typeface="Century Gothic"/>
              </a:rPr>
              <a:t>)    </a:t>
            </a:r>
          </a:p>
        </p:txBody>
      </p:sp>
      <p:pic>
        <p:nvPicPr>
          <p:cNvPr id="4" name="Immagine 3" descr="banner.png">
            <a:extLst>
              <a:ext uri="{FF2B5EF4-FFF2-40B4-BE49-F238E27FC236}">
                <a16:creationId xmlns:a16="http://schemas.microsoft.com/office/drawing/2014/main" id="{D9D04B61-3DC5-85C3-FE37-C872932D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5" name="Rettangolo 11">
            <a:extLst>
              <a:ext uri="{FF2B5EF4-FFF2-40B4-BE49-F238E27FC236}">
                <a16:creationId xmlns:a16="http://schemas.microsoft.com/office/drawing/2014/main" id="{DFBE0EB5-8C2B-5047-07CE-538090CB1E20}"/>
              </a:ext>
            </a:extLst>
          </p:cNvPr>
          <p:cNvSpPr/>
          <p:nvPr/>
        </p:nvSpPr>
        <p:spPr>
          <a:xfrm>
            <a:off x="315965" y="2438400"/>
            <a:ext cx="3424348"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endParaRPr lang="it-IT" sz="2000" b="1" dirty="0">
              <a:latin typeface="Century Gothic" panose="020B0502020202020204" pitchFamily="34" charset="0"/>
            </a:endParaRPr>
          </a:p>
        </p:txBody>
      </p:sp>
      <p:sp>
        <p:nvSpPr>
          <p:cNvPr id="19" name="TextBox 18">
            <a:extLst>
              <a:ext uri="{FF2B5EF4-FFF2-40B4-BE49-F238E27FC236}">
                <a16:creationId xmlns:a16="http://schemas.microsoft.com/office/drawing/2014/main" id="{6246F540-4EB1-C3DD-6BCE-81D7471150A2}"/>
              </a:ext>
            </a:extLst>
          </p:cNvPr>
          <p:cNvSpPr txBox="1"/>
          <p:nvPr/>
        </p:nvSpPr>
        <p:spPr>
          <a:xfrm>
            <a:off x="1079285" y="1979119"/>
            <a:ext cx="1994457" cy="369332"/>
          </a:xfrm>
          <a:prstGeom prst="rect">
            <a:avLst/>
          </a:prstGeom>
          <a:noFill/>
        </p:spPr>
        <p:txBody>
          <a:bodyPr wrap="none" rtlCol="0">
            <a:spAutoFit/>
          </a:bodyPr>
          <a:lstStyle/>
          <a:p>
            <a:pPr algn="ctr"/>
            <a:r>
              <a:rPr lang="it-IT" sz="1800" b="1" dirty="0">
                <a:latin typeface="Century Gothic" panose="020B0502020202020204" pitchFamily="34" charset="0"/>
              </a:rPr>
              <a:t>Exploration loop</a:t>
            </a:r>
          </a:p>
        </p:txBody>
      </p:sp>
      <p:sp>
        <p:nvSpPr>
          <p:cNvPr id="22" name="Rettangolo 11">
            <a:extLst>
              <a:ext uri="{FF2B5EF4-FFF2-40B4-BE49-F238E27FC236}">
                <a16:creationId xmlns:a16="http://schemas.microsoft.com/office/drawing/2014/main" id="{49475251-6AC9-4647-5AA9-6B3D8C6F73F8}"/>
              </a:ext>
            </a:extLst>
          </p:cNvPr>
          <p:cNvSpPr/>
          <p:nvPr/>
        </p:nvSpPr>
        <p:spPr>
          <a:xfrm>
            <a:off x="4404260" y="2438400"/>
            <a:ext cx="3424348"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000" b="1" dirty="0">
              <a:latin typeface="Century Gothic" panose="020B0502020202020204" pitchFamily="34" charset="0"/>
            </a:endParaRPr>
          </a:p>
        </p:txBody>
      </p:sp>
      <p:sp>
        <p:nvSpPr>
          <p:cNvPr id="23" name="Rettangolo 11">
            <a:extLst>
              <a:ext uri="{FF2B5EF4-FFF2-40B4-BE49-F238E27FC236}">
                <a16:creationId xmlns:a16="http://schemas.microsoft.com/office/drawing/2014/main" id="{5E2FBA29-3711-B628-625A-F1AE7816A97C}"/>
              </a:ext>
            </a:extLst>
          </p:cNvPr>
          <p:cNvSpPr/>
          <p:nvPr/>
        </p:nvSpPr>
        <p:spPr>
          <a:xfrm>
            <a:off x="8506395" y="2435926"/>
            <a:ext cx="3424348"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000" b="1" dirty="0">
              <a:latin typeface="Century Gothic" panose="020B0502020202020204" pitchFamily="34" charset="0"/>
            </a:endParaRPr>
          </a:p>
        </p:txBody>
      </p:sp>
      <p:sp>
        <p:nvSpPr>
          <p:cNvPr id="24" name="Arrow: Right 23">
            <a:extLst>
              <a:ext uri="{FF2B5EF4-FFF2-40B4-BE49-F238E27FC236}">
                <a16:creationId xmlns:a16="http://schemas.microsoft.com/office/drawing/2014/main" id="{BC416B81-7175-88B7-9496-C7BF59EF4F16}"/>
              </a:ext>
            </a:extLst>
          </p:cNvPr>
          <p:cNvSpPr/>
          <p:nvPr/>
        </p:nvSpPr>
        <p:spPr>
          <a:xfrm>
            <a:off x="3793622" y="4151934"/>
            <a:ext cx="585776" cy="484632"/>
          </a:xfrm>
          <a:prstGeom prst="rightArrow">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34606AC2-A96D-DA8C-2737-20598FA4435A}"/>
              </a:ext>
            </a:extLst>
          </p:cNvPr>
          <p:cNvSpPr/>
          <p:nvPr/>
        </p:nvSpPr>
        <p:spPr>
          <a:xfrm>
            <a:off x="7895757" y="4170027"/>
            <a:ext cx="585776" cy="484632"/>
          </a:xfrm>
          <a:prstGeom prst="rightArrow">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90D25FF-1B0D-CE80-A454-EA6148290C04}"/>
              </a:ext>
            </a:extLst>
          </p:cNvPr>
          <p:cNvSpPr txBox="1"/>
          <p:nvPr/>
        </p:nvSpPr>
        <p:spPr>
          <a:xfrm>
            <a:off x="5126263" y="1979119"/>
            <a:ext cx="1939472" cy="369332"/>
          </a:xfrm>
          <a:prstGeom prst="rect">
            <a:avLst/>
          </a:prstGeom>
          <a:noFill/>
        </p:spPr>
        <p:txBody>
          <a:bodyPr wrap="square">
            <a:spAutoFit/>
          </a:bodyPr>
          <a:lstStyle/>
          <a:p>
            <a:pPr algn="ctr"/>
            <a:r>
              <a:rPr lang="it-IT" sz="1800" b="1" dirty="0" err="1">
                <a:latin typeface="Century Gothic" panose="020B0502020202020204" pitchFamily="34" charset="0"/>
              </a:rPr>
              <a:t>Path</a:t>
            </a:r>
            <a:r>
              <a:rPr lang="it-IT" sz="1800" b="1" dirty="0">
                <a:latin typeface="Century Gothic" panose="020B0502020202020204" pitchFamily="34" charset="0"/>
              </a:rPr>
              <a:t> </a:t>
            </a:r>
            <a:r>
              <a:rPr lang="it-IT" sz="1800" b="1" dirty="0" err="1">
                <a:latin typeface="Century Gothic" panose="020B0502020202020204" pitchFamily="34" charset="0"/>
              </a:rPr>
              <a:t>finding</a:t>
            </a:r>
            <a:r>
              <a:rPr lang="it-IT" sz="1800" b="1" dirty="0">
                <a:latin typeface="Century Gothic" panose="020B0502020202020204" pitchFamily="34" charset="0"/>
              </a:rPr>
              <a:t> </a:t>
            </a:r>
          </a:p>
        </p:txBody>
      </p:sp>
      <p:sp>
        <p:nvSpPr>
          <p:cNvPr id="31" name="TextBox 30">
            <a:extLst>
              <a:ext uri="{FF2B5EF4-FFF2-40B4-BE49-F238E27FC236}">
                <a16:creationId xmlns:a16="http://schemas.microsoft.com/office/drawing/2014/main" id="{A2467B0F-A50F-3983-BB81-B29C6768A993}"/>
              </a:ext>
            </a:extLst>
          </p:cNvPr>
          <p:cNvSpPr txBox="1"/>
          <p:nvPr/>
        </p:nvSpPr>
        <p:spPr>
          <a:xfrm>
            <a:off x="9034747" y="1979119"/>
            <a:ext cx="2367643" cy="369332"/>
          </a:xfrm>
          <a:prstGeom prst="rect">
            <a:avLst/>
          </a:prstGeom>
          <a:noFill/>
        </p:spPr>
        <p:txBody>
          <a:bodyPr wrap="square">
            <a:spAutoFit/>
          </a:bodyPr>
          <a:lstStyle/>
          <a:p>
            <a:pPr algn="ctr"/>
            <a:r>
              <a:rPr lang="it-IT" sz="1800" b="1" dirty="0">
                <a:latin typeface="Century Gothic" panose="020B0502020202020204" pitchFamily="34" charset="0"/>
              </a:rPr>
              <a:t>Connection </a:t>
            </a:r>
            <a:r>
              <a:rPr lang="it-IT" sz="1800" b="1" dirty="0" err="1">
                <a:latin typeface="Century Gothic" panose="020B0502020202020204" pitchFamily="34" charset="0"/>
              </a:rPr>
              <a:t>phase</a:t>
            </a:r>
            <a:endParaRPr lang="it-IT" sz="1800" b="1"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5F13277-3285-2AA8-A0FE-A58CDC1B01D3}"/>
                  </a:ext>
                </a:extLst>
              </p:cNvPr>
              <p:cNvSpPr txBox="1"/>
              <p:nvPr/>
            </p:nvSpPr>
            <p:spPr>
              <a:xfrm>
                <a:off x="261257" y="2391646"/>
                <a:ext cx="3532365" cy="4031873"/>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Creates grid representation using Reeds-Shepp curves as motion primitives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Employs a queue-based exploration system, where the queue contains the nodes to explore, initialized with the start point:  </a:t>
                </a:r>
              </a:p>
              <a:p>
                <a:pPr marL="285750" indent="-285750">
                  <a:buFont typeface="Wingdings" panose="05000000000000000000" pitchFamily="2" charset="2"/>
                  <a:buChar char="v"/>
                </a:pPr>
                <a:endParaRPr lang="en-US" sz="1400" dirty="0">
                  <a:solidFill>
                    <a:schemeClr val="bg1"/>
                  </a:solidFill>
                </a:endParaRPr>
              </a:p>
              <a:p>
                <a:pPr marL="800100" lvl="1" indent="-342900">
                  <a:buFont typeface="+mj-lt"/>
                  <a:buAutoNum type="arabicPeriod"/>
                </a:pPr>
                <a:r>
                  <a:rPr lang="en-US" sz="1400" dirty="0">
                    <a:solidFill>
                      <a:schemeClr val="bg1"/>
                    </a:solidFill>
                  </a:rPr>
                  <a:t>Dijkstra: simply selects the first node of the queue (FIFO)</a:t>
                </a:r>
              </a:p>
              <a:p>
                <a:pPr marL="800100" lvl="1" indent="-342900">
                  <a:buFont typeface="+mj-lt"/>
                  <a:buAutoNum type="arabicPeriod"/>
                </a:pPr>
                <a:r>
                  <a:rPr lang="en-US" sz="1400" dirty="0">
                    <a:solidFill>
                      <a:schemeClr val="bg1"/>
                    </a:solidFill>
                  </a:rPr>
                  <a:t>A*: sorts the queue by the total cost </a:t>
                </a:r>
                <a14:m>
                  <m:oMath xmlns:m="http://schemas.openxmlformats.org/officeDocument/2006/math">
                    <m:r>
                      <a:rPr lang="en-US" sz="1400" i="1" dirty="0" smtClean="0">
                        <a:solidFill>
                          <a:schemeClr val="bg1"/>
                        </a:solidFill>
                        <a:latin typeface="Cambria Math" panose="02040503050406030204" pitchFamily="18" charset="0"/>
                      </a:rPr>
                      <m:t>𝑓</m:t>
                    </m:r>
                    <m:r>
                      <a:rPr lang="en-US" sz="1400" i="1" dirty="0" smtClean="0">
                        <a:solidFill>
                          <a:schemeClr val="bg1"/>
                        </a:solidFill>
                        <a:latin typeface="Cambria Math" panose="02040503050406030204" pitchFamily="18" charset="0"/>
                      </a:rPr>
                      <m:t>(</m:t>
                    </m:r>
                    <m:r>
                      <a:rPr lang="en-US" sz="1400" i="1" dirty="0" smtClean="0">
                        <a:solidFill>
                          <a:schemeClr val="bg1"/>
                        </a:solidFill>
                        <a:latin typeface="Cambria Math" panose="02040503050406030204" pitchFamily="18" charset="0"/>
                      </a:rPr>
                      <m:t>𝑛</m:t>
                    </m:r>
                    <m:r>
                      <a:rPr lang="en-US" sz="1400" i="1" dirty="0" smtClean="0">
                        <a:solidFill>
                          <a:schemeClr val="bg1"/>
                        </a:solidFill>
                        <a:latin typeface="Cambria Math" panose="02040503050406030204" pitchFamily="18" charset="0"/>
                      </a:rPr>
                      <m:t>) = </m:t>
                    </m:r>
                    <m:r>
                      <a:rPr lang="en-US" sz="1400" i="1" dirty="0" smtClean="0">
                        <a:solidFill>
                          <a:schemeClr val="bg1"/>
                        </a:solidFill>
                        <a:latin typeface="Cambria Math" panose="02040503050406030204" pitchFamily="18" charset="0"/>
                      </a:rPr>
                      <m:t>𝑔</m:t>
                    </m:r>
                    <m:r>
                      <a:rPr lang="en-US" sz="1400" i="1" dirty="0" smtClean="0">
                        <a:solidFill>
                          <a:schemeClr val="bg1"/>
                        </a:solidFill>
                        <a:latin typeface="Cambria Math" panose="02040503050406030204" pitchFamily="18" charset="0"/>
                      </a:rPr>
                      <m:t>(</m:t>
                    </m:r>
                    <m:r>
                      <a:rPr lang="en-US" sz="1400" i="1" dirty="0" smtClean="0">
                        <a:solidFill>
                          <a:schemeClr val="bg1"/>
                        </a:solidFill>
                        <a:latin typeface="Cambria Math" panose="02040503050406030204" pitchFamily="18" charset="0"/>
                      </a:rPr>
                      <m:t>𝑛</m:t>
                    </m:r>
                    <m:r>
                      <a:rPr lang="en-US" sz="1400" i="1" dirty="0" smtClean="0">
                        <a:solidFill>
                          <a:schemeClr val="bg1"/>
                        </a:solidFill>
                        <a:latin typeface="Cambria Math" panose="02040503050406030204" pitchFamily="18" charset="0"/>
                      </a:rPr>
                      <m:t>) + </m:t>
                    </m:r>
                    <m:r>
                      <a:rPr lang="en-US" sz="1400" i="1" dirty="0" smtClean="0">
                        <a:solidFill>
                          <a:schemeClr val="bg1"/>
                        </a:solidFill>
                        <a:latin typeface="Cambria Math" panose="02040503050406030204" pitchFamily="18" charset="0"/>
                      </a:rPr>
                      <m:t>h</m:t>
                    </m:r>
                    <m:r>
                      <a:rPr lang="en-US" sz="1400" i="1" dirty="0" smtClean="0">
                        <a:solidFill>
                          <a:schemeClr val="bg1"/>
                        </a:solidFill>
                        <a:latin typeface="Cambria Math" panose="02040503050406030204" pitchFamily="18" charset="0"/>
                      </a:rPr>
                      <m:t>(</m:t>
                    </m:r>
                    <m:r>
                      <a:rPr lang="en-US" sz="1400" i="1" dirty="0" smtClean="0">
                        <a:solidFill>
                          <a:schemeClr val="bg1"/>
                        </a:solidFill>
                        <a:latin typeface="Cambria Math" panose="02040503050406030204" pitchFamily="18" charset="0"/>
                      </a:rPr>
                      <m:t>𝑛</m:t>
                    </m:r>
                    <m:r>
                      <a:rPr lang="en-US" sz="1400" i="1" dirty="0" smtClean="0">
                        <a:solidFill>
                          <a:schemeClr val="bg1"/>
                        </a:solidFill>
                        <a:latin typeface="Cambria Math" panose="02040503050406030204" pitchFamily="18" charset="0"/>
                      </a:rPr>
                      <m:t>)</m:t>
                    </m:r>
                  </m:oMath>
                </a14:m>
                <a:endParaRPr lang="en-US" sz="1400" dirty="0">
                  <a:solidFill>
                    <a:schemeClr val="bg1"/>
                  </a:solidFill>
                </a:endParaRPr>
              </a:p>
              <a:p>
                <a:pPr marL="285750" indent="-285750">
                  <a:buFont typeface="Wingdings" panose="05000000000000000000" pitchFamily="2" charset="2"/>
                  <a:buChar char="v"/>
                </a:pPr>
                <a:endParaRPr lang="it-IT" dirty="0">
                  <a:solidFill>
                    <a:schemeClr val="bg1"/>
                  </a:solidFill>
                </a:endParaRPr>
              </a:p>
              <a:p>
                <a:pPr marL="285750" indent="-285750">
                  <a:buFont typeface="Arial" panose="020B0604020202020204" pitchFamily="34" charset="0"/>
                  <a:buChar char="•"/>
                </a:pPr>
                <a:r>
                  <a:rPr lang="en-US" sz="1400" dirty="0">
                    <a:solidFill>
                      <a:schemeClr val="bg1"/>
                    </a:solidFill>
                  </a:rPr>
                  <a:t>Generates occupancy matrix tracking obstacles and visited nodes</a:t>
                </a:r>
              </a:p>
              <a:p>
                <a:pPr marL="285750" indent="-285750">
                  <a:buFont typeface="Arial" panose="020B0604020202020204" pitchFamily="34" charset="0"/>
                  <a:buChar char="•"/>
                </a:pPr>
                <a:endParaRPr lang="it-IT" sz="1400" dirty="0">
                  <a:solidFill>
                    <a:schemeClr val="bg1"/>
                  </a:solidFill>
                </a:endParaRPr>
              </a:p>
              <a:p>
                <a:pPr marL="285750" indent="-285750">
                  <a:buFont typeface="Arial" panose="020B0604020202020204" pitchFamily="34" charset="0"/>
                  <a:buChar char="•"/>
                </a:pPr>
                <a:r>
                  <a:rPr lang="en-US" sz="1400" dirty="0">
                    <a:solidFill>
                      <a:schemeClr val="bg1"/>
                    </a:solidFill>
                  </a:rPr>
                  <a:t>Builds network of feasible physical connections</a:t>
                </a:r>
                <a:endParaRPr lang="it-IT" sz="1400" dirty="0">
                  <a:solidFill>
                    <a:schemeClr val="bg1"/>
                  </a:solidFill>
                </a:endParaRPr>
              </a:p>
            </p:txBody>
          </p:sp>
        </mc:Choice>
        <mc:Fallback xmlns="">
          <p:sp>
            <p:nvSpPr>
              <p:cNvPr id="32" name="TextBox 31">
                <a:extLst>
                  <a:ext uri="{FF2B5EF4-FFF2-40B4-BE49-F238E27FC236}">
                    <a16:creationId xmlns:a16="http://schemas.microsoft.com/office/drawing/2014/main" id="{95F13277-3285-2AA8-A0FE-A58CDC1B01D3}"/>
                  </a:ext>
                </a:extLst>
              </p:cNvPr>
              <p:cNvSpPr txBox="1">
                <a:spLocks noRot="1" noChangeAspect="1" noMove="1" noResize="1" noEditPoints="1" noAdjustHandles="1" noChangeArrowheads="1" noChangeShapeType="1" noTextEdit="1"/>
              </p:cNvSpPr>
              <p:nvPr/>
            </p:nvSpPr>
            <p:spPr>
              <a:xfrm>
                <a:off x="261257" y="2391646"/>
                <a:ext cx="3532365" cy="4031873"/>
              </a:xfrm>
              <a:prstGeom prst="rect">
                <a:avLst/>
              </a:prstGeom>
              <a:blipFill>
                <a:blip r:embed="rId4"/>
                <a:stretch>
                  <a:fillRect l="-345" t="-151" r="-173" b="-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A395226-1687-7E69-2E3C-DEC44D93A591}"/>
                  </a:ext>
                </a:extLst>
              </p:cNvPr>
              <p:cNvSpPr txBox="1"/>
              <p:nvPr/>
            </p:nvSpPr>
            <p:spPr>
              <a:xfrm>
                <a:off x="4358254" y="2406548"/>
                <a:ext cx="3424348" cy="461664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Converts exploration results to adjacency matrix (graphs' domain). Adjacency matrix contains node connections and distances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Applies graph search algorithms on network to find the shortest/best path: </a:t>
                </a:r>
              </a:p>
              <a:p>
                <a:pPr lvl="1"/>
                <a:endParaRPr lang="en-US" sz="1400" dirty="0">
                  <a:solidFill>
                    <a:schemeClr val="bg1"/>
                  </a:solidFill>
                </a:endParaRPr>
              </a:p>
              <a:p>
                <a:pPr marL="800100" lvl="1" indent="-342900">
                  <a:buFont typeface="+mj-lt"/>
                  <a:buAutoNum type="arabicPeriod"/>
                </a:pPr>
                <a:r>
                  <a:rPr lang="en-US" sz="1400" dirty="0">
                    <a:solidFill>
                      <a:schemeClr val="bg1"/>
                    </a:solidFill>
                  </a:rPr>
                  <a:t>Dijkstra: finds shortest path by minimizing distance</a:t>
                </a:r>
              </a:p>
              <a:p>
                <a:pPr marL="800100" lvl="1" indent="-342900">
                  <a:buFont typeface="+mj-lt"/>
                  <a:buAutoNum type="arabicPeriod"/>
                </a:pPr>
                <a:r>
                  <a:rPr lang="en-US" sz="1400" dirty="0">
                    <a:solidFill>
                      <a:schemeClr val="bg1"/>
                    </a:solidFill>
                  </a:rPr>
                  <a:t>A*: finds best path by minimizing </a:t>
                </a:r>
                <a14:m>
                  <m:oMath xmlns:m="http://schemas.openxmlformats.org/officeDocument/2006/math">
                    <m:r>
                      <a:rPr lang="en-US" sz="1400" i="1" dirty="0" smtClean="0">
                        <a:solidFill>
                          <a:schemeClr val="bg1"/>
                        </a:solidFill>
                        <a:latin typeface="Cambria Math" panose="02040503050406030204" pitchFamily="18" charset="0"/>
                      </a:rPr>
                      <m:t>𝑓</m:t>
                    </m:r>
                    <m:r>
                      <a:rPr lang="en-US" sz="1400" i="1" dirty="0" smtClean="0">
                        <a:solidFill>
                          <a:schemeClr val="bg1"/>
                        </a:solidFill>
                        <a:latin typeface="Cambria Math" panose="02040503050406030204" pitchFamily="18" charset="0"/>
                      </a:rPr>
                      <m:t>(</m:t>
                    </m:r>
                    <m:r>
                      <a:rPr lang="en-US" sz="1400" i="1" dirty="0" smtClean="0">
                        <a:solidFill>
                          <a:schemeClr val="bg1"/>
                        </a:solidFill>
                        <a:latin typeface="Cambria Math" panose="02040503050406030204" pitchFamily="18" charset="0"/>
                      </a:rPr>
                      <m:t>𝑛</m:t>
                    </m:r>
                    <m:r>
                      <a:rPr lang="en-US" sz="1400" i="1" dirty="0" smtClean="0">
                        <a:solidFill>
                          <a:schemeClr val="bg1"/>
                        </a:solidFill>
                        <a:latin typeface="Cambria Math" panose="02040503050406030204" pitchFamily="18" charset="0"/>
                      </a:rPr>
                      <m:t>) = </m:t>
                    </m:r>
                    <m:r>
                      <a:rPr lang="en-US" sz="1400" i="1" dirty="0" smtClean="0">
                        <a:solidFill>
                          <a:schemeClr val="bg1"/>
                        </a:solidFill>
                        <a:latin typeface="Cambria Math" panose="02040503050406030204" pitchFamily="18" charset="0"/>
                      </a:rPr>
                      <m:t>𝑔</m:t>
                    </m:r>
                    <m:r>
                      <a:rPr lang="en-US" sz="1400" i="1" dirty="0" smtClean="0">
                        <a:solidFill>
                          <a:schemeClr val="bg1"/>
                        </a:solidFill>
                        <a:latin typeface="Cambria Math" panose="02040503050406030204" pitchFamily="18" charset="0"/>
                      </a:rPr>
                      <m:t>(</m:t>
                    </m:r>
                    <m:r>
                      <a:rPr lang="en-US" sz="1400" i="1" dirty="0" smtClean="0">
                        <a:solidFill>
                          <a:schemeClr val="bg1"/>
                        </a:solidFill>
                        <a:latin typeface="Cambria Math" panose="02040503050406030204" pitchFamily="18" charset="0"/>
                      </a:rPr>
                      <m:t>𝑛</m:t>
                    </m:r>
                    <m:r>
                      <a:rPr lang="en-US" sz="1400" i="1" dirty="0" smtClean="0">
                        <a:solidFill>
                          <a:schemeClr val="bg1"/>
                        </a:solidFill>
                        <a:latin typeface="Cambria Math" panose="02040503050406030204" pitchFamily="18" charset="0"/>
                      </a:rPr>
                      <m:t>) + </m:t>
                    </m:r>
                    <m:r>
                      <a:rPr lang="en-US" sz="1400" i="1" dirty="0" smtClean="0">
                        <a:solidFill>
                          <a:schemeClr val="bg1"/>
                        </a:solidFill>
                        <a:latin typeface="Cambria Math" panose="02040503050406030204" pitchFamily="18" charset="0"/>
                      </a:rPr>
                      <m:t>h</m:t>
                    </m:r>
                    <m:r>
                      <a:rPr lang="en-US" sz="1400" i="1" dirty="0" smtClean="0">
                        <a:solidFill>
                          <a:schemeClr val="bg1"/>
                        </a:solidFill>
                        <a:latin typeface="Cambria Math" panose="02040503050406030204" pitchFamily="18" charset="0"/>
                      </a:rPr>
                      <m:t>(</m:t>
                    </m:r>
                    <m:r>
                      <a:rPr lang="en-US" sz="1400" i="1" dirty="0" smtClean="0">
                        <a:solidFill>
                          <a:schemeClr val="bg1"/>
                        </a:solidFill>
                        <a:latin typeface="Cambria Math" panose="02040503050406030204" pitchFamily="18" charset="0"/>
                      </a:rPr>
                      <m:t>𝑛</m:t>
                    </m:r>
                    <m:r>
                      <a:rPr lang="en-US" sz="1400" i="1" dirty="0" smtClean="0">
                        <a:solidFill>
                          <a:schemeClr val="bg1"/>
                        </a:solidFill>
                        <a:latin typeface="Cambria Math" panose="02040503050406030204" pitchFamily="18" charset="0"/>
                      </a:rPr>
                      <m:t>)</m:t>
                    </m:r>
                  </m:oMath>
                </a14:m>
                <a:endParaRPr lang="en-US" sz="1400" dirty="0">
                  <a:solidFill>
                    <a:schemeClr val="bg1"/>
                  </a:solidFill>
                </a:endParaRPr>
              </a:p>
              <a:p>
                <a:r>
                  <a:rPr lang="en-US" sz="1400" dirty="0">
                    <a:solidFill>
                      <a:schemeClr val="bg1"/>
                    </a:solidFill>
                  </a:rPr>
                  <a:t>   </a:t>
                </a:r>
              </a:p>
              <a:p>
                <a:pPr marL="285750" indent="-285750">
                  <a:buFont typeface="Arial" panose="020B0604020202020204" pitchFamily="34" charset="0"/>
                  <a:buChar char="•"/>
                </a:pPr>
                <a:r>
                  <a:rPr lang="en-US" sz="1400" dirty="0">
                    <a:solidFill>
                      <a:schemeClr val="bg1"/>
                    </a:solidFill>
                  </a:rPr>
                  <a:t>Works on validated connections from    exploration phase</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Determines best sequence of movements through network</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p:txBody>
          </p:sp>
        </mc:Choice>
        <mc:Fallback xmlns="">
          <p:sp>
            <p:nvSpPr>
              <p:cNvPr id="33" name="TextBox 32">
                <a:extLst>
                  <a:ext uri="{FF2B5EF4-FFF2-40B4-BE49-F238E27FC236}">
                    <a16:creationId xmlns:a16="http://schemas.microsoft.com/office/drawing/2014/main" id="{CA395226-1687-7E69-2E3C-DEC44D93A591}"/>
                  </a:ext>
                </a:extLst>
              </p:cNvPr>
              <p:cNvSpPr txBox="1">
                <a:spLocks noRot="1" noChangeAspect="1" noMove="1" noResize="1" noEditPoints="1" noAdjustHandles="1" noChangeArrowheads="1" noChangeShapeType="1" noTextEdit="1"/>
              </p:cNvSpPr>
              <p:nvPr/>
            </p:nvSpPr>
            <p:spPr>
              <a:xfrm>
                <a:off x="4358254" y="2406548"/>
                <a:ext cx="3424348" cy="4616648"/>
              </a:xfrm>
              <a:prstGeom prst="rect">
                <a:avLst/>
              </a:prstGeom>
              <a:blipFill>
                <a:blip r:embed="rId5"/>
                <a:stretch>
                  <a:fillRect l="-356" t="-264" r="-35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B7705FF5-7701-A727-FA1A-5C71EAE612EE}"/>
              </a:ext>
            </a:extLst>
          </p:cNvPr>
          <p:cNvSpPr txBox="1"/>
          <p:nvPr/>
        </p:nvSpPr>
        <p:spPr>
          <a:xfrm>
            <a:off x="8481533" y="2418772"/>
            <a:ext cx="3532365"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Connects the start point to the goal point following  the path retrieved by the previous phase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Ensures that the continuous path meets the non-holonomic constraints of the robot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 (Optional): Implements a smooth forced connection with a spline curve in the last part of the path to reach exactly the goal. This must perform also a final validation for obstacle avoidance</a:t>
            </a:r>
          </a:p>
          <a:p>
            <a:endParaRPr lang="en-US" sz="1400" dirty="0">
              <a:solidFill>
                <a:schemeClr val="bg1"/>
              </a:solidFill>
            </a:endParaRPr>
          </a:p>
        </p:txBody>
      </p:sp>
    </p:spTree>
    <p:extLst>
      <p:ext uri="{BB962C8B-B14F-4D97-AF65-F5344CB8AC3E}">
        <p14:creationId xmlns:p14="http://schemas.microsoft.com/office/powerpoint/2010/main" val="217419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a:t>
            </a:r>
            <a:r>
              <a:rPr lang="it-IT" sz="3200" dirty="0" err="1">
                <a:solidFill>
                  <a:srgbClr val="971720"/>
                </a:solidFill>
                <a:latin typeface="Century Gothic"/>
                <a:cs typeface="Century Gothic"/>
              </a:rPr>
              <a:t>Reeds</a:t>
            </a:r>
            <a:r>
              <a:rPr lang="it-IT" sz="3200" dirty="0">
                <a:solidFill>
                  <a:srgbClr val="971720"/>
                </a:solidFill>
                <a:latin typeface="Century Gothic"/>
                <a:cs typeface="Century Gothic"/>
              </a:rPr>
              <a:t>-Shepp </a:t>
            </a:r>
            <a:r>
              <a:rPr lang="it-IT" sz="3200" dirty="0" err="1">
                <a:solidFill>
                  <a:srgbClr val="971720"/>
                </a:solidFill>
                <a:latin typeface="Century Gothic"/>
                <a:cs typeface="Century Gothic"/>
              </a:rPr>
              <a:t>curves</a:t>
            </a:r>
            <a:r>
              <a:rPr lang="it-IT" sz="3200" dirty="0">
                <a:solidFill>
                  <a:srgbClr val="971720"/>
                </a:solidFill>
                <a:latin typeface="Century Gothic"/>
                <a:cs typeface="Century Gothic"/>
              </a:rPr>
              <a:t> </a:t>
            </a: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pic>
        <p:nvPicPr>
          <p:cNvPr id="7" name="Immagine 6">
            <a:extLst>
              <a:ext uri="{FF2B5EF4-FFF2-40B4-BE49-F238E27FC236}">
                <a16:creationId xmlns:a16="http://schemas.microsoft.com/office/drawing/2014/main" id="{5B353EBB-FE30-D898-B159-31983FB2C9CD}"/>
              </a:ext>
            </a:extLst>
          </p:cNvPr>
          <p:cNvPicPr>
            <a:picLocks noChangeAspect="1"/>
          </p:cNvPicPr>
          <p:nvPr/>
        </p:nvPicPr>
        <p:blipFill>
          <a:blip r:embed="rId4"/>
          <a:stretch>
            <a:fillRect/>
          </a:stretch>
        </p:blipFill>
        <p:spPr>
          <a:xfrm>
            <a:off x="311241" y="1757056"/>
            <a:ext cx="3610367" cy="1542551"/>
          </a:xfrm>
          <a:prstGeom prst="rect">
            <a:avLst/>
          </a:prstGeom>
        </p:spPr>
      </p:pic>
      <p:sp>
        <p:nvSpPr>
          <p:cNvPr id="10" name="CasellaDiTesto 9">
            <a:extLst>
              <a:ext uri="{FF2B5EF4-FFF2-40B4-BE49-F238E27FC236}">
                <a16:creationId xmlns:a16="http://schemas.microsoft.com/office/drawing/2014/main" id="{C7484459-7298-198F-00D6-549CEED7EB9B}"/>
              </a:ext>
            </a:extLst>
          </p:cNvPr>
          <p:cNvSpPr txBox="1"/>
          <p:nvPr/>
        </p:nvSpPr>
        <p:spPr>
          <a:xfrm>
            <a:off x="63860" y="3494537"/>
            <a:ext cx="6520720" cy="369332"/>
          </a:xfrm>
          <a:prstGeom prst="rect">
            <a:avLst/>
          </a:prstGeom>
          <a:noFill/>
        </p:spPr>
        <p:txBody>
          <a:bodyPr wrap="square">
            <a:spAutoFit/>
          </a:bodyPr>
          <a:lstStyle/>
          <a:p>
            <a:r>
              <a:rPr lang="en-US" dirty="0">
                <a:latin typeface="Century Gothic" panose="020B0502020202020204" pitchFamily="34" charset="0"/>
              </a:rPr>
              <a:t>Circular arcs of varying lengths traversed with velocities:</a:t>
            </a:r>
            <a:endParaRPr lang="it-IT"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EA7EF337-80FA-5109-9B19-A0B276517F35}"/>
                  </a:ext>
                </a:extLst>
              </p:cNvPr>
              <p:cNvSpPr txBox="1"/>
              <p:nvPr/>
            </p:nvSpPr>
            <p:spPr>
              <a:xfrm>
                <a:off x="6213288" y="3362859"/>
                <a:ext cx="1887273" cy="642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it-IT" i="1" smtClean="0">
                              <a:latin typeface="Cambria Math" panose="02040503050406030204" pitchFamily="18" charset="0"/>
                            </a:rPr>
                          </m:ctrlPr>
                        </m:mPr>
                        <m:m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𝑣</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m:rPr>
                                    <m:brk m:alnAt="7"/>
                                  </m:rPr>
                                  <a:rPr lang="it-IT" b="0" i="1" smtClean="0">
                                    <a:latin typeface="Cambria Math" panose="02040503050406030204" pitchFamily="18" charset="0"/>
                                  </a:rPr>
                                  <m:t>±</m:t>
                                </m:r>
                                <m:r>
                                  <a:rPr lang="it-IT" b="0" i="1" smtClean="0">
                                    <a:latin typeface="Cambria Math" panose="02040503050406030204" pitchFamily="18" charset="0"/>
                                  </a:rPr>
                                  <m:t>𝑣</m:t>
                                </m:r>
                              </m:e>
                              <m:sub>
                                <m:r>
                                  <m:rPr>
                                    <m:brk m:alnAt="7"/>
                                  </m:rPr>
                                  <a:rPr lang="it-IT" b="0" i="1" smtClean="0">
                                    <a:latin typeface="Cambria Math" panose="02040503050406030204" pitchFamily="18" charset="0"/>
                                  </a:rPr>
                                  <m:t>𝑚</m:t>
                                </m:r>
                                <m:r>
                                  <a:rPr lang="it-IT" b="0" i="1" smtClean="0">
                                    <a:latin typeface="Cambria Math" panose="02040503050406030204" pitchFamily="18" charset="0"/>
                                  </a:rPr>
                                  <m:t>𝑎𝑥</m:t>
                                </m:r>
                              </m:sub>
                            </m:sSub>
                          </m:e>
                        </m:mr>
                        <m:mr>
                          <m:e>
                            <m:sSub>
                              <m:sSubPr>
                                <m:ctrlPr>
                                  <a:rPr lang="it-IT" i="1">
                                    <a:latin typeface="Cambria Math" panose="02040503050406030204" pitchFamily="18" charset="0"/>
                                  </a:rPr>
                                </m:ctrlPr>
                              </m:sSubPr>
                              <m:e>
                                <m:r>
                                  <a:rPr lang="it-IT" b="0" i="1" smtClean="0">
                                    <a:latin typeface="Cambria Math" panose="02040503050406030204" pitchFamily="18" charset="0"/>
                                  </a:rPr>
                                  <m:t>𝜔</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i="1">
                                    <a:latin typeface="Cambria Math" panose="02040503050406030204" pitchFamily="18" charset="0"/>
                                  </a:rPr>
                                  <m:t>𝜔</m:t>
                                </m:r>
                              </m:e>
                              <m:sub>
                                <m:r>
                                  <a:rPr lang="it-IT" i="1">
                                    <a:latin typeface="Cambria Math" panose="02040503050406030204" pitchFamily="18" charset="0"/>
                                  </a:rPr>
                                  <m:t>𝑚𝑎𝑥</m:t>
                                </m:r>
                              </m:sub>
                            </m:sSub>
                          </m:e>
                        </m:mr>
                      </m:m>
                    </m:oMath>
                  </m:oMathPara>
                </a14:m>
                <a:endParaRPr lang="it-IT" dirty="0"/>
              </a:p>
            </p:txBody>
          </p:sp>
        </mc:Choice>
        <mc:Fallback xmlns="">
          <p:sp>
            <p:nvSpPr>
              <p:cNvPr id="8" name="CasellaDiTesto 7">
                <a:extLst>
                  <a:ext uri="{FF2B5EF4-FFF2-40B4-BE49-F238E27FC236}">
                    <a16:creationId xmlns:a16="http://schemas.microsoft.com/office/drawing/2014/main" id="{EA7EF337-80FA-5109-9B19-A0B276517F35}"/>
                  </a:ext>
                </a:extLst>
              </p:cNvPr>
              <p:cNvSpPr txBox="1">
                <a:spLocks noRot="1" noChangeAspect="1" noMove="1" noResize="1" noEditPoints="1" noAdjustHandles="1" noChangeArrowheads="1" noChangeShapeType="1" noTextEdit="1"/>
              </p:cNvSpPr>
              <p:nvPr/>
            </p:nvSpPr>
            <p:spPr>
              <a:xfrm>
                <a:off x="6213288" y="3362859"/>
                <a:ext cx="1887273" cy="642548"/>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79C7B826-3E12-D75B-3350-0CADC393106E}"/>
                  </a:ext>
                </a:extLst>
              </p:cNvPr>
              <p:cNvSpPr txBox="1"/>
              <p:nvPr/>
            </p:nvSpPr>
            <p:spPr>
              <a:xfrm>
                <a:off x="5408430" y="3888404"/>
                <a:ext cx="1887273" cy="6139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𝑣</m:t>
                              </m:r>
                            </m:e>
                            <m:sub>
                              <m:r>
                                <a:rPr lang="it-IT" b="0" i="1" smtClean="0">
                                  <a:latin typeface="Cambria Math" panose="02040503050406030204" pitchFamily="18" charset="0"/>
                                </a:rPr>
                                <m:t>𝑚𝑎𝑥</m:t>
                              </m:r>
                            </m:sub>
                          </m:sSub>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𝜔</m:t>
                              </m:r>
                            </m:e>
                            <m:sub>
                              <m:r>
                                <a:rPr lang="it-IT" b="0" i="1" smtClean="0">
                                  <a:latin typeface="Cambria Math" panose="02040503050406030204" pitchFamily="18" charset="0"/>
                                </a:rPr>
                                <m:t>𝑚𝑎𝑥</m:t>
                              </m:r>
                            </m:sub>
                          </m:sSub>
                        </m:den>
                      </m:f>
                      <m:r>
                        <a:rPr lang="it-IT" b="0" i="1" smtClean="0">
                          <a:latin typeface="Cambria Math" panose="02040503050406030204" pitchFamily="18" charset="0"/>
                        </a:rPr>
                        <m:t>=</m:t>
                      </m:r>
                      <m:r>
                        <a:rPr lang="en-US" b="0" i="1" smtClean="0">
                          <a:latin typeface="Cambria Math" panose="02040503050406030204" pitchFamily="18" charset="0"/>
                        </a:rPr>
                        <m:t>9</m:t>
                      </m:r>
                      <m:r>
                        <a:rPr lang="it-IT" b="0" i="1" smtClean="0">
                          <a:latin typeface="Cambria Math" panose="02040503050406030204" pitchFamily="18" charset="0"/>
                        </a:rPr>
                        <m:t> </m:t>
                      </m:r>
                      <m:r>
                        <a:rPr lang="it-IT" b="0" i="1" smtClean="0">
                          <a:latin typeface="Cambria Math" panose="02040503050406030204" pitchFamily="18" charset="0"/>
                        </a:rPr>
                        <m:t>𝑚</m:t>
                      </m:r>
                    </m:oMath>
                  </m:oMathPara>
                </a14:m>
                <a:endParaRPr lang="it-IT" dirty="0"/>
              </a:p>
            </p:txBody>
          </p:sp>
        </mc:Choice>
        <mc:Fallback xmlns="">
          <p:sp>
            <p:nvSpPr>
              <p:cNvPr id="11" name="CasellaDiTesto 10">
                <a:extLst>
                  <a:ext uri="{FF2B5EF4-FFF2-40B4-BE49-F238E27FC236}">
                    <a16:creationId xmlns:a16="http://schemas.microsoft.com/office/drawing/2014/main" id="{79C7B826-3E12-D75B-3350-0CADC393106E}"/>
                  </a:ext>
                </a:extLst>
              </p:cNvPr>
              <p:cNvSpPr txBox="1">
                <a:spLocks noRot="1" noChangeAspect="1" noMove="1" noResize="1" noEditPoints="1" noAdjustHandles="1" noChangeArrowheads="1" noChangeShapeType="1" noTextEdit="1"/>
              </p:cNvSpPr>
              <p:nvPr/>
            </p:nvSpPr>
            <p:spPr>
              <a:xfrm>
                <a:off x="5408430" y="3888404"/>
                <a:ext cx="1887273" cy="613951"/>
              </a:xfrm>
              <a:prstGeom prst="rect">
                <a:avLst/>
              </a:prstGeom>
              <a:blipFill>
                <a:blip r:embed="rId6"/>
                <a:stretch>
                  <a:fillRect/>
                </a:stretch>
              </a:blipFill>
            </p:spPr>
            <p:txBody>
              <a:bodyPr/>
              <a:lstStyle/>
              <a:p>
                <a:r>
                  <a:rPr lang="en-US">
                    <a:noFill/>
                  </a:rPr>
                  <a:t> </a:t>
                </a:r>
              </a:p>
            </p:txBody>
          </p:sp>
        </mc:Fallback>
      </mc:AlternateContent>
      <p:sp>
        <p:nvSpPr>
          <p:cNvPr id="12" name="CasellaDiTesto 11">
            <a:extLst>
              <a:ext uri="{FF2B5EF4-FFF2-40B4-BE49-F238E27FC236}">
                <a16:creationId xmlns:a16="http://schemas.microsoft.com/office/drawing/2014/main" id="{2DCC336F-A45F-BDB2-CA43-F89A4B12A16E}"/>
              </a:ext>
            </a:extLst>
          </p:cNvPr>
          <p:cNvSpPr txBox="1"/>
          <p:nvPr/>
        </p:nvSpPr>
        <p:spPr>
          <a:xfrm>
            <a:off x="105509" y="3988575"/>
            <a:ext cx="5606320" cy="369332"/>
          </a:xfrm>
          <a:prstGeom prst="rect">
            <a:avLst/>
          </a:prstGeom>
          <a:noFill/>
        </p:spPr>
        <p:txBody>
          <a:bodyPr wrap="square">
            <a:spAutoFit/>
          </a:bodyPr>
          <a:lstStyle/>
          <a:p>
            <a:r>
              <a:rPr lang="en-US" dirty="0">
                <a:latin typeface="Century Gothic" panose="020B0502020202020204" pitchFamily="34" charset="0"/>
              </a:rPr>
              <a:t>The radius of these circular arcs is determined by</a:t>
            </a:r>
            <a:endParaRPr lang="it-IT" dirty="0">
              <a:latin typeface="Century Gothic" panose="020B0502020202020204" pitchFamily="34" charset="0"/>
            </a:endParaRPr>
          </a:p>
        </p:txBody>
      </p:sp>
      <p:sp>
        <p:nvSpPr>
          <p:cNvPr id="15" name="CasellaDiTesto 14">
            <a:extLst>
              <a:ext uri="{FF2B5EF4-FFF2-40B4-BE49-F238E27FC236}">
                <a16:creationId xmlns:a16="http://schemas.microsoft.com/office/drawing/2014/main" id="{60B1710B-A96A-5210-D63C-8FF240113E7E}"/>
              </a:ext>
            </a:extLst>
          </p:cNvPr>
          <p:cNvSpPr txBox="1"/>
          <p:nvPr/>
        </p:nvSpPr>
        <p:spPr>
          <a:xfrm>
            <a:off x="89820" y="4535363"/>
            <a:ext cx="7245245" cy="369332"/>
          </a:xfrm>
          <a:prstGeom prst="rect">
            <a:avLst/>
          </a:prstGeom>
          <a:noFill/>
        </p:spPr>
        <p:txBody>
          <a:bodyPr wrap="square">
            <a:spAutoFit/>
          </a:bodyPr>
          <a:lstStyle/>
          <a:p>
            <a:r>
              <a:rPr lang="en-US" dirty="0">
                <a:latin typeface="Century Gothic" panose="020B0502020202020204" pitchFamily="34" charset="0"/>
              </a:rPr>
              <a:t>Linear segments of varying lengths traversed with velocities:</a:t>
            </a: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B6BF6A35-803A-B9EC-C122-9CA6497D1380}"/>
                  </a:ext>
                </a:extLst>
              </p:cNvPr>
              <p:cNvSpPr txBox="1"/>
              <p:nvPr/>
            </p:nvSpPr>
            <p:spPr>
              <a:xfrm>
                <a:off x="6682634" y="4399218"/>
                <a:ext cx="1887273" cy="642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it-IT" i="1" smtClean="0">
                              <a:latin typeface="Cambria Math" panose="02040503050406030204" pitchFamily="18" charset="0"/>
                            </a:rPr>
                          </m:ctrlPr>
                        </m:mPr>
                        <m:m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𝑣</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m:rPr>
                                    <m:brk m:alnAt="7"/>
                                  </m:rPr>
                                  <a:rPr lang="it-IT" b="0" i="1" smtClean="0">
                                    <a:latin typeface="Cambria Math" panose="02040503050406030204" pitchFamily="18" charset="0"/>
                                  </a:rPr>
                                  <m:t>±</m:t>
                                </m:r>
                                <m:r>
                                  <a:rPr lang="it-IT" b="0" i="1" smtClean="0">
                                    <a:latin typeface="Cambria Math" panose="02040503050406030204" pitchFamily="18" charset="0"/>
                                  </a:rPr>
                                  <m:t>𝑣</m:t>
                                </m:r>
                              </m:e>
                              <m:sub>
                                <m:r>
                                  <m:rPr>
                                    <m:brk m:alnAt="7"/>
                                  </m:rPr>
                                  <a:rPr lang="it-IT" b="0" i="1" smtClean="0">
                                    <a:latin typeface="Cambria Math" panose="02040503050406030204" pitchFamily="18" charset="0"/>
                                  </a:rPr>
                                  <m:t>𝑚</m:t>
                                </m:r>
                                <m:r>
                                  <a:rPr lang="it-IT" b="0" i="1" smtClean="0">
                                    <a:latin typeface="Cambria Math" panose="02040503050406030204" pitchFamily="18" charset="0"/>
                                  </a:rPr>
                                  <m:t>𝑎𝑥</m:t>
                                </m:r>
                              </m:sub>
                            </m:sSub>
                          </m:e>
                        </m:mr>
                        <m:mr>
                          <m:e>
                            <m:sSub>
                              <m:sSubPr>
                                <m:ctrlPr>
                                  <a:rPr lang="it-IT" i="1">
                                    <a:latin typeface="Cambria Math" panose="02040503050406030204" pitchFamily="18" charset="0"/>
                                  </a:rPr>
                                </m:ctrlPr>
                              </m:sSubPr>
                              <m:e>
                                <m:r>
                                  <a:rPr lang="it-IT" b="0" i="1" smtClean="0">
                                    <a:latin typeface="Cambria Math" panose="02040503050406030204" pitchFamily="18" charset="0"/>
                                  </a:rPr>
                                  <m:t>𝜔</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=0</m:t>
                                </m:r>
                              </m:e>
                              <m:sub>
                                <m:r>
                                  <a:rPr lang="it-IT" b="0" i="1" smtClean="0">
                                    <a:latin typeface="Cambria Math" panose="02040503050406030204" pitchFamily="18" charset="0"/>
                                  </a:rPr>
                                  <m:t>               </m:t>
                                </m:r>
                              </m:sub>
                            </m:sSub>
                          </m:e>
                        </m:mr>
                      </m:m>
                    </m:oMath>
                  </m:oMathPara>
                </a14:m>
                <a:endParaRPr lang="it-IT" dirty="0"/>
              </a:p>
            </p:txBody>
          </p:sp>
        </mc:Choice>
        <mc:Fallback xmlns="">
          <p:sp>
            <p:nvSpPr>
              <p:cNvPr id="16" name="CasellaDiTesto 15">
                <a:extLst>
                  <a:ext uri="{FF2B5EF4-FFF2-40B4-BE49-F238E27FC236}">
                    <a16:creationId xmlns:a16="http://schemas.microsoft.com/office/drawing/2014/main" id="{B6BF6A35-803A-B9EC-C122-9CA6497D1380}"/>
                  </a:ext>
                </a:extLst>
              </p:cNvPr>
              <p:cNvSpPr txBox="1">
                <a:spLocks noRot="1" noChangeAspect="1" noMove="1" noResize="1" noEditPoints="1" noAdjustHandles="1" noChangeArrowheads="1" noChangeShapeType="1" noTextEdit="1"/>
              </p:cNvSpPr>
              <p:nvPr/>
            </p:nvSpPr>
            <p:spPr>
              <a:xfrm>
                <a:off x="6682634" y="4399218"/>
                <a:ext cx="1887273" cy="642548"/>
              </a:xfrm>
              <a:prstGeom prst="rect">
                <a:avLst/>
              </a:prstGeom>
              <a:blipFill>
                <a:blip r:embed="rId7"/>
                <a:stretch>
                  <a:fillRect/>
                </a:stretch>
              </a:blipFill>
            </p:spPr>
            <p:txBody>
              <a:bodyPr/>
              <a:lstStyle/>
              <a:p>
                <a:r>
                  <a:rPr lang="it-IT">
                    <a:noFill/>
                  </a:rPr>
                  <a:t> </a:t>
                </a:r>
              </a:p>
            </p:txBody>
          </p:sp>
        </mc:Fallback>
      </mc:AlternateContent>
      <p:sp>
        <p:nvSpPr>
          <p:cNvPr id="6" name="CasellaDiTesto 5">
            <a:extLst>
              <a:ext uri="{FF2B5EF4-FFF2-40B4-BE49-F238E27FC236}">
                <a16:creationId xmlns:a16="http://schemas.microsoft.com/office/drawing/2014/main" id="{7A6B9974-3AA1-3934-EB08-9264A5CF4950}"/>
              </a:ext>
            </a:extLst>
          </p:cNvPr>
          <p:cNvSpPr txBox="1"/>
          <p:nvPr/>
        </p:nvSpPr>
        <p:spPr>
          <a:xfrm>
            <a:off x="5153010" y="2515059"/>
            <a:ext cx="2033472" cy="738664"/>
          </a:xfrm>
          <a:prstGeom prst="rect">
            <a:avLst/>
          </a:prstGeom>
          <a:noFill/>
        </p:spPr>
        <p:txBody>
          <a:bodyPr wrap="square">
            <a:spAutoFit/>
          </a:bodyPr>
          <a:lstStyle/>
          <a:p>
            <a:r>
              <a:rPr lang="en-US" sz="1400" b="1" dirty="0">
                <a:latin typeface="Century Gothic" panose="020B0502020202020204" pitchFamily="34" charset="0"/>
              </a:rPr>
              <a:t>No cusps </a:t>
            </a:r>
            <a:r>
              <a:rPr lang="en-US" sz="1400" dirty="0">
                <a:latin typeface="Century Gothic" panose="020B0502020202020204" pitchFamily="34" charset="0"/>
              </a:rPr>
              <a:t>because the movement is always forward.</a:t>
            </a:r>
            <a:endParaRPr lang="it-IT" sz="1400" dirty="0">
              <a:latin typeface="Century Gothic" panose="020B0502020202020204" pitchFamily="34" charset="0"/>
            </a:endParaRPr>
          </a:p>
        </p:txBody>
      </p:sp>
      <p:pic>
        <p:nvPicPr>
          <p:cNvPr id="1030" name="Picture 6" descr="Elemento segno incrociato. Icona X rossa: immagine vettoriale stock  (royalty free) 567030823 | Shutterstock">
            <a:extLst>
              <a:ext uri="{FF2B5EF4-FFF2-40B4-BE49-F238E27FC236}">
                <a16:creationId xmlns:a16="http://schemas.microsoft.com/office/drawing/2014/main" id="{5EB0949A-4308-6C66-261A-39C8EA9FAA8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10" y="2751101"/>
            <a:ext cx="596653" cy="6425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Elemento segno incrociato. Icona X rossa: immagine vettoriale stock  (royalty free) 567030823 | Shutterstock">
            <a:extLst>
              <a:ext uri="{FF2B5EF4-FFF2-40B4-BE49-F238E27FC236}">
                <a16:creationId xmlns:a16="http://schemas.microsoft.com/office/drawing/2014/main" id="{71A0E0AE-CB71-F112-4B0A-8D0EFD36217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1014" y="2751101"/>
            <a:ext cx="596653" cy="6425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Elemento segno incrociato. Icona X rossa: immagine vettoriale stock  (royalty free) 567030823 | Shutterstock">
            <a:extLst>
              <a:ext uri="{FF2B5EF4-FFF2-40B4-BE49-F238E27FC236}">
                <a16:creationId xmlns:a16="http://schemas.microsoft.com/office/drawing/2014/main" id="{1161F606-AD71-17EE-6B35-FD640825FA1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79753" y="2725118"/>
            <a:ext cx="596653" cy="64254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curvo 16">
            <a:extLst>
              <a:ext uri="{FF2B5EF4-FFF2-40B4-BE49-F238E27FC236}">
                <a16:creationId xmlns:a16="http://schemas.microsoft.com/office/drawing/2014/main" id="{D062791B-6AC8-3ED0-6265-B1F59EAD3881}"/>
              </a:ext>
            </a:extLst>
          </p:cNvPr>
          <p:cNvCxnSpPr>
            <a:cxnSpLocks/>
          </p:cNvCxnSpPr>
          <p:nvPr/>
        </p:nvCxnSpPr>
        <p:spPr>
          <a:xfrm flipV="1">
            <a:off x="3921608" y="2134585"/>
            <a:ext cx="1162788" cy="850557"/>
          </a:xfrm>
          <a:prstGeom prst="curvedConnector3">
            <a:avLst>
              <a:gd name="adj1" fmla="val 50000"/>
            </a:avLst>
          </a:prstGeom>
          <a:ln>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9" name="CasellaDiTesto 18">
            <a:extLst>
              <a:ext uri="{FF2B5EF4-FFF2-40B4-BE49-F238E27FC236}">
                <a16:creationId xmlns:a16="http://schemas.microsoft.com/office/drawing/2014/main" id="{DB7C2975-FD48-D862-132E-8CD438F95682}"/>
              </a:ext>
            </a:extLst>
          </p:cNvPr>
          <p:cNvSpPr txBox="1"/>
          <p:nvPr/>
        </p:nvSpPr>
        <p:spPr>
          <a:xfrm>
            <a:off x="5100451" y="1884511"/>
            <a:ext cx="2017417" cy="369332"/>
          </a:xfrm>
          <a:prstGeom prst="rect">
            <a:avLst/>
          </a:prstGeom>
          <a:noFill/>
        </p:spPr>
        <p:txBody>
          <a:bodyPr wrap="square">
            <a:spAutoFit/>
          </a:bodyPr>
          <a:lstStyle/>
          <a:p>
            <a:r>
              <a:rPr lang="en-US" b="1" dirty="0" err="1">
                <a:latin typeface="Century Gothic" panose="020B0502020202020204" pitchFamily="34" charset="0"/>
              </a:rPr>
              <a:t>Dubins</a:t>
            </a:r>
            <a:r>
              <a:rPr lang="en-US" b="1" dirty="0">
                <a:latin typeface="Century Gothic" panose="020B0502020202020204" pitchFamily="34" charset="0"/>
              </a:rPr>
              <a:t> Curves</a:t>
            </a:r>
            <a:endParaRPr lang="it-IT" b="1" dirty="0"/>
          </a:p>
        </p:txBody>
      </p:sp>
      <p:cxnSp>
        <p:nvCxnSpPr>
          <p:cNvPr id="21" name="Connettore a gomito 20">
            <a:extLst>
              <a:ext uri="{FF2B5EF4-FFF2-40B4-BE49-F238E27FC236}">
                <a16:creationId xmlns:a16="http://schemas.microsoft.com/office/drawing/2014/main" id="{7E04E178-FF6C-62FC-625E-C7F534096881}"/>
              </a:ext>
            </a:extLst>
          </p:cNvPr>
          <p:cNvCxnSpPr>
            <a:cxnSpLocks/>
          </p:cNvCxnSpPr>
          <p:nvPr/>
        </p:nvCxnSpPr>
        <p:spPr>
          <a:xfrm rot="16200000" flipH="1">
            <a:off x="5818789" y="2296208"/>
            <a:ext cx="319576" cy="234846"/>
          </a:xfrm>
          <a:prstGeom prst="bentConnector3">
            <a:avLst>
              <a:gd name="adj1" fmla="val 50000"/>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88414541-762C-5F1F-10D7-E9F609386E1F}"/>
                  </a:ext>
                </a:extLst>
              </p:cNvPr>
              <p:cNvSpPr txBox="1"/>
              <p:nvPr/>
            </p:nvSpPr>
            <p:spPr>
              <a:xfrm>
                <a:off x="111616" y="5100336"/>
                <a:ext cx="12181711" cy="671081"/>
              </a:xfrm>
              <a:prstGeom prst="rect">
                <a:avLst/>
              </a:prstGeom>
              <a:noFill/>
            </p:spPr>
            <p:txBody>
              <a:bodyPr wrap="square">
                <a:spAutoFit/>
              </a:bodyPr>
              <a:lstStyle/>
              <a:p>
                <a:r>
                  <a:rPr lang="en-US" dirty="0">
                    <a:latin typeface="Century Gothic" panose="020B0502020202020204" pitchFamily="34" charset="0"/>
                  </a:rPr>
                  <a:t>The curves are designed to satisfy the kinematic constraints of the robot, considering only certain Navigation primitives (</a:t>
                </a:r>
                <a14:m>
                  <m:oMath xmlns:m="http://schemas.openxmlformats.org/officeDocument/2006/math">
                    <m:sSubSup>
                      <m:sSubSupPr>
                        <m:ctrlPr>
                          <a:rPr lang="it-IT" b="0" i="1" dirty="0" smtClean="0">
                            <a:latin typeface="Cambria Math" panose="02040503050406030204" pitchFamily="18" charset="0"/>
                          </a:rPr>
                        </m:ctrlPr>
                      </m:sSubSupPr>
                      <m:e>
                        <m:r>
                          <a:rPr lang="it-IT" b="0" i="1" dirty="0" smtClean="0">
                            <a:latin typeface="Cambria Math" panose="02040503050406030204" pitchFamily="18" charset="0"/>
                          </a:rPr>
                          <m:t>𝐶</m:t>
                        </m:r>
                      </m:e>
                      <m:sub>
                        <m:r>
                          <a:rPr lang="it-IT" b="0" i="1" dirty="0" smtClean="0">
                            <a:latin typeface="Cambria Math" panose="02040503050406030204" pitchFamily="18" charset="0"/>
                          </a:rPr>
                          <m:t>𝑎</m:t>
                        </m:r>
                        <m:r>
                          <a:rPr lang="it-IT" b="0" i="1" dirty="0" smtClean="0">
                            <a:latin typeface="Cambria Math" panose="02040503050406030204" pitchFamily="18" charset="0"/>
                          </a:rPr>
                          <m:t>,</m:t>
                        </m:r>
                        <m:r>
                          <a:rPr lang="it-IT" b="0" i="1" dirty="0" smtClean="0">
                            <a:latin typeface="Cambria Math" panose="02040503050406030204" pitchFamily="18" charset="0"/>
                          </a:rPr>
                          <m:t>𝑙</m:t>
                        </m:r>
                      </m:sub>
                      <m:sup>
                        <m:r>
                          <a:rPr lang="it-IT" b="0" i="1" dirty="0" smtClean="0">
                            <a:latin typeface="Cambria Math" panose="02040503050406030204" pitchFamily="18" charset="0"/>
                          </a:rPr>
                          <m:t>+</m:t>
                        </m:r>
                      </m:sup>
                    </m:sSubSup>
                  </m:oMath>
                </a14:m>
                <a:r>
                  <a:rPr lang="en-US" dirty="0">
                    <a:latin typeface="Century Gothic" panose="020B0502020202020204" pitchFamily="34" charset="0"/>
                  </a:rPr>
                  <a:t> and </a:t>
                </a:r>
                <a14:m>
                  <m:oMath xmlns:m="http://schemas.openxmlformats.org/officeDocument/2006/math">
                    <m:sSubSup>
                      <m:sSubSupPr>
                        <m:ctrlPr>
                          <a:rPr lang="it-IT" i="1" dirty="0">
                            <a:latin typeface="Cambria Math" panose="02040503050406030204" pitchFamily="18" charset="0"/>
                          </a:rPr>
                        </m:ctrlPr>
                      </m:sSubSupPr>
                      <m:e>
                        <m:r>
                          <a:rPr lang="it-IT" i="1" dirty="0">
                            <a:latin typeface="Cambria Math" panose="02040503050406030204" pitchFamily="18" charset="0"/>
                          </a:rPr>
                          <m:t>𝐶</m:t>
                        </m:r>
                      </m:e>
                      <m:sub>
                        <m:r>
                          <a:rPr lang="it-IT" i="1" dirty="0">
                            <a:latin typeface="Cambria Math" panose="02040503050406030204" pitchFamily="18" charset="0"/>
                          </a:rPr>
                          <m:t>𝑎</m:t>
                        </m:r>
                        <m:r>
                          <a:rPr lang="it-IT" i="1" dirty="0">
                            <a:latin typeface="Cambria Math" panose="02040503050406030204" pitchFamily="18" charset="0"/>
                          </a:rPr>
                          <m:t>,</m:t>
                        </m:r>
                        <m:r>
                          <a:rPr lang="it-IT" b="0" i="1" dirty="0" smtClean="0">
                            <a:latin typeface="Cambria Math" panose="02040503050406030204" pitchFamily="18" charset="0"/>
                          </a:rPr>
                          <m:t>𝑟</m:t>
                        </m:r>
                      </m:sub>
                      <m:sup>
                        <m:r>
                          <a:rPr lang="it-IT" i="1" dirty="0">
                            <a:latin typeface="Cambria Math" panose="02040503050406030204" pitchFamily="18" charset="0"/>
                          </a:rPr>
                          <m:t>+</m:t>
                        </m:r>
                      </m:sup>
                    </m:sSubSup>
                  </m:oMath>
                </a14:m>
                <a:r>
                  <a:rPr lang="en-US" dirty="0">
                    <a:latin typeface="Century Gothic" panose="020B0502020202020204" pitchFamily="34" charset="0"/>
                  </a:rPr>
                  <a:t> for circular arcs and </a:t>
                </a:r>
                <a14:m>
                  <m:oMath xmlns:m="http://schemas.openxmlformats.org/officeDocument/2006/math">
                    <m:sSubSup>
                      <m:sSubSupPr>
                        <m:ctrlPr>
                          <a:rPr lang="it-IT" b="0" i="1" dirty="0" smtClean="0">
                            <a:latin typeface="Cambria Math" panose="02040503050406030204" pitchFamily="18" charset="0"/>
                          </a:rPr>
                        </m:ctrlPr>
                      </m:sSubSupPr>
                      <m:e>
                        <m:r>
                          <a:rPr lang="it-IT" b="0" i="1" dirty="0" smtClean="0">
                            <a:latin typeface="Cambria Math" panose="02040503050406030204" pitchFamily="18" charset="0"/>
                          </a:rPr>
                          <m:t>𝑆</m:t>
                        </m:r>
                      </m:e>
                      <m:sub>
                        <m:r>
                          <a:rPr lang="it-IT" b="0" i="1" dirty="0" smtClean="0">
                            <a:latin typeface="Cambria Math" panose="02040503050406030204" pitchFamily="18" charset="0"/>
                          </a:rPr>
                          <m:t>𝑑</m:t>
                        </m:r>
                      </m:sub>
                      <m:sup>
                        <m:r>
                          <a:rPr lang="it-IT" b="0" i="1" dirty="0" smtClean="0">
                            <a:latin typeface="Cambria Math" panose="02040503050406030204" pitchFamily="18" charset="0"/>
                          </a:rPr>
                          <m:t>+</m:t>
                        </m:r>
                      </m:sup>
                    </m:sSubSup>
                  </m:oMath>
                </a14:m>
                <a:r>
                  <a:rPr lang="en-US" dirty="0">
                    <a:latin typeface="Century Gothic" panose="020B0502020202020204" pitchFamily="34" charset="0"/>
                  </a:rPr>
                  <a:t> for linear segments).</a:t>
                </a:r>
              </a:p>
            </p:txBody>
          </p:sp>
        </mc:Choice>
        <mc:Fallback xmlns="">
          <p:sp>
            <p:nvSpPr>
              <p:cNvPr id="30" name="CasellaDiTesto 29">
                <a:extLst>
                  <a:ext uri="{FF2B5EF4-FFF2-40B4-BE49-F238E27FC236}">
                    <a16:creationId xmlns:a16="http://schemas.microsoft.com/office/drawing/2014/main" id="{88414541-762C-5F1F-10D7-E9F609386E1F}"/>
                  </a:ext>
                </a:extLst>
              </p:cNvPr>
              <p:cNvSpPr txBox="1">
                <a:spLocks noRot="1" noChangeAspect="1" noMove="1" noResize="1" noEditPoints="1" noAdjustHandles="1" noChangeArrowheads="1" noChangeShapeType="1" noTextEdit="1"/>
              </p:cNvSpPr>
              <p:nvPr/>
            </p:nvSpPr>
            <p:spPr>
              <a:xfrm>
                <a:off x="111616" y="5100336"/>
                <a:ext cx="12181711" cy="671081"/>
              </a:xfrm>
              <a:prstGeom prst="rect">
                <a:avLst/>
              </a:prstGeom>
              <a:blipFill>
                <a:blip r:embed="rId10"/>
                <a:stretch>
                  <a:fillRect l="-400" t="-5455" r="-400" b="-9091"/>
                </a:stretch>
              </a:blipFill>
            </p:spPr>
            <p:txBody>
              <a:bodyPr/>
              <a:lstStyle/>
              <a:p>
                <a:r>
                  <a:rPr lang="en-US">
                    <a:noFill/>
                  </a:rPr>
                  <a:t> </a:t>
                </a:r>
              </a:p>
            </p:txBody>
          </p:sp>
        </mc:Fallback>
      </mc:AlternateContent>
      <p:sp>
        <p:nvSpPr>
          <p:cNvPr id="5" name="CasellaDiTesto 4">
            <a:extLst>
              <a:ext uri="{FF2B5EF4-FFF2-40B4-BE49-F238E27FC236}">
                <a16:creationId xmlns:a16="http://schemas.microsoft.com/office/drawing/2014/main" id="{1459A21A-DCA3-EE2B-BC73-8656F1690CC3}"/>
              </a:ext>
            </a:extLst>
          </p:cNvPr>
          <p:cNvSpPr txBox="1"/>
          <p:nvPr/>
        </p:nvSpPr>
        <p:spPr>
          <a:xfrm>
            <a:off x="9582684" y="5582018"/>
            <a:ext cx="4056664" cy="307777"/>
          </a:xfrm>
          <a:prstGeom prst="rect">
            <a:avLst/>
          </a:prstGeom>
          <a:noFill/>
        </p:spPr>
        <p:txBody>
          <a:bodyPr wrap="square">
            <a:spAutoFit/>
          </a:bodyPr>
          <a:lstStyle/>
          <a:p>
            <a:r>
              <a:rPr lang="en-US" sz="1400" dirty="0">
                <a:latin typeface="Century Gothic" panose="020B0502020202020204" pitchFamily="34" charset="0"/>
              </a:rPr>
              <a:t>Velocity limits:</a:t>
            </a:r>
            <a:endParaRPr lang="it-IT" sz="1400"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A18028BE-C2B4-F69F-F453-50866C2C0484}"/>
                  </a:ext>
                </a:extLst>
              </p:cNvPr>
              <p:cNvSpPr txBox="1"/>
              <p:nvPr/>
            </p:nvSpPr>
            <p:spPr>
              <a:xfrm>
                <a:off x="8842526" y="5860511"/>
                <a:ext cx="2749807" cy="502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it-IT" sz="1400" i="1" smtClean="0">
                              <a:latin typeface="Cambria Math" panose="02040503050406030204" pitchFamily="18" charset="0"/>
                            </a:rPr>
                          </m:ctrlPr>
                        </m:mPr>
                        <m:mr>
                          <m:e>
                            <m:r>
                              <m:rPr>
                                <m:brk m:alnAt="7"/>
                              </m:rPr>
                              <a:rPr lang="it-IT" sz="1400" b="0" i="1" smtClean="0">
                                <a:latin typeface="Cambria Math" panose="02040503050406030204" pitchFamily="18" charset="0"/>
                              </a:rPr>
                              <m:t> </m:t>
                            </m:r>
                            <m:sSub>
                              <m:sSubPr>
                                <m:ctrlPr>
                                  <a:rPr lang="it-IT" sz="1400" b="0" i="1" smtClean="0">
                                    <a:latin typeface="Cambria Math" panose="02040503050406030204" pitchFamily="18" charset="0"/>
                                  </a:rPr>
                                </m:ctrlPr>
                              </m:sSubPr>
                              <m:e>
                                <m:r>
                                  <m:rPr>
                                    <m:brk m:alnAt="7"/>
                                  </m:rPr>
                                  <a:rPr lang="it-IT" sz="1400" b="0" i="1" smtClean="0">
                                    <a:latin typeface="Cambria Math" panose="02040503050406030204" pitchFamily="18" charset="0"/>
                                  </a:rPr>
                                  <m:t>𝑣</m:t>
                                </m:r>
                              </m:e>
                              <m:sub>
                                <m:r>
                                  <m:rPr>
                                    <m:brk m:alnAt="7"/>
                                  </m:rPr>
                                  <a:rPr lang="it-IT" sz="1400" b="0" i="1" smtClean="0">
                                    <a:latin typeface="Cambria Math" panose="02040503050406030204" pitchFamily="18" charset="0"/>
                                  </a:rPr>
                                  <m:t>𝑚</m:t>
                                </m:r>
                                <m:r>
                                  <a:rPr lang="it-IT" sz="1400" b="0" i="1" smtClean="0">
                                    <a:latin typeface="Cambria Math" panose="02040503050406030204" pitchFamily="18" charset="0"/>
                                  </a:rPr>
                                  <m:t>𝑎𝑥</m:t>
                                </m:r>
                              </m:sub>
                            </m:sSub>
                            <m:r>
                              <m:rPr>
                                <m:brk m:alnAt="7"/>
                              </m:rPr>
                              <a:rPr lang="it-IT" sz="1400" b="0" i="1" smtClean="0">
                                <a:latin typeface="Cambria Math" panose="02040503050406030204" pitchFamily="18" charset="0"/>
                              </a:rPr>
                              <m:t>=</m:t>
                            </m:r>
                            <m:r>
                              <a:rPr lang="en-US" sz="1400" b="0" i="1" smtClean="0">
                                <a:latin typeface="Cambria Math" panose="02040503050406030204" pitchFamily="18" charset="0"/>
                              </a:rPr>
                              <m:t>5</m:t>
                            </m:r>
                            <m:r>
                              <a:rPr lang="it-IT" sz="1400" b="0" i="1" smtClean="0">
                                <a:latin typeface="Cambria Math" panose="02040503050406030204" pitchFamily="18" charset="0"/>
                              </a:rPr>
                              <m:t> </m:t>
                            </m:r>
                            <m:r>
                              <a:rPr lang="it-IT" sz="1400" b="0" i="1" smtClean="0">
                                <a:latin typeface="Cambria Math" panose="02040503050406030204" pitchFamily="18" charset="0"/>
                              </a:rPr>
                              <m:t>𝑚</m:t>
                            </m:r>
                            <m:r>
                              <a:rPr lang="it-IT" sz="1400" b="0" i="1" smtClean="0">
                                <a:latin typeface="Cambria Math" panose="02040503050406030204" pitchFamily="18" charset="0"/>
                              </a:rPr>
                              <m:t>/</m:t>
                            </m:r>
                            <m:r>
                              <a:rPr lang="it-IT" sz="1400" b="0" i="1" smtClean="0">
                                <a:latin typeface="Cambria Math" panose="02040503050406030204" pitchFamily="18" charset="0"/>
                              </a:rPr>
                              <m:t>𝑠</m:t>
                            </m:r>
                          </m:e>
                        </m:mr>
                        <m:mr>
                          <m:e>
                            <m:sSub>
                              <m:sSubPr>
                                <m:ctrlPr>
                                  <a:rPr lang="it-IT" sz="1400" i="1">
                                    <a:latin typeface="Cambria Math" panose="02040503050406030204" pitchFamily="18" charset="0"/>
                                  </a:rPr>
                                </m:ctrlPr>
                              </m:sSubPr>
                              <m:e>
                                <m:r>
                                  <a:rPr lang="it-IT" sz="1400" b="0" i="1" smtClean="0">
                                    <a:latin typeface="Cambria Math" panose="02040503050406030204" pitchFamily="18" charset="0"/>
                                  </a:rPr>
                                  <m:t>           </m:t>
                                </m:r>
                                <m:r>
                                  <a:rPr lang="it-IT" sz="1400" i="1">
                                    <a:latin typeface="Cambria Math" panose="02040503050406030204" pitchFamily="18" charset="0"/>
                                  </a:rPr>
                                  <m:t>𝜔</m:t>
                                </m:r>
                              </m:e>
                              <m:sub>
                                <m:r>
                                  <a:rPr lang="it-IT" sz="1400" i="1">
                                    <a:latin typeface="Cambria Math" panose="02040503050406030204" pitchFamily="18" charset="0"/>
                                  </a:rPr>
                                  <m:t>𝑚𝑎𝑥</m:t>
                                </m:r>
                              </m:sub>
                            </m:sSub>
                            <m:r>
                              <a:rPr lang="it-IT" sz="1400" i="1">
                                <a:latin typeface="Cambria Math" panose="02040503050406030204" pitchFamily="18" charset="0"/>
                              </a:rPr>
                              <m:t>=0.</m:t>
                            </m:r>
                            <m:r>
                              <a:rPr lang="en-US" sz="1400" b="0" i="1" smtClean="0">
                                <a:latin typeface="Cambria Math" panose="02040503050406030204" pitchFamily="18" charset="0"/>
                              </a:rPr>
                              <m:t>56</m:t>
                            </m:r>
                            <m:r>
                              <a:rPr lang="it-IT" sz="1400" i="1">
                                <a:latin typeface="Cambria Math" panose="02040503050406030204" pitchFamily="18" charset="0"/>
                              </a:rPr>
                              <m:t> </m:t>
                            </m:r>
                            <m:r>
                              <a:rPr lang="it-IT" sz="1400" i="1">
                                <a:latin typeface="Cambria Math" panose="02040503050406030204" pitchFamily="18" charset="0"/>
                              </a:rPr>
                              <m:t>𝑟𝑎𝑑</m:t>
                            </m:r>
                            <m:r>
                              <a:rPr lang="it-IT" sz="1400" i="1">
                                <a:latin typeface="Cambria Math" panose="02040503050406030204" pitchFamily="18" charset="0"/>
                              </a:rPr>
                              <m:t>/</m:t>
                            </m:r>
                            <m:r>
                              <a:rPr lang="it-IT" sz="1400" i="1">
                                <a:latin typeface="Cambria Math" panose="02040503050406030204" pitchFamily="18" charset="0"/>
                              </a:rPr>
                              <m:t>𝑠</m:t>
                            </m:r>
                          </m:e>
                        </m:mr>
                      </m:m>
                    </m:oMath>
                  </m:oMathPara>
                </a14:m>
                <a:endParaRPr lang="it-IT" sz="1400" dirty="0"/>
              </a:p>
            </p:txBody>
          </p:sp>
        </mc:Choice>
        <mc:Fallback xmlns="">
          <p:sp>
            <p:nvSpPr>
              <p:cNvPr id="18" name="CasellaDiTesto 17">
                <a:extLst>
                  <a:ext uri="{FF2B5EF4-FFF2-40B4-BE49-F238E27FC236}">
                    <a16:creationId xmlns:a16="http://schemas.microsoft.com/office/drawing/2014/main" id="{A18028BE-C2B4-F69F-F453-50866C2C0484}"/>
                  </a:ext>
                </a:extLst>
              </p:cNvPr>
              <p:cNvSpPr txBox="1">
                <a:spLocks noRot="1" noChangeAspect="1" noMove="1" noResize="1" noEditPoints="1" noAdjustHandles="1" noChangeArrowheads="1" noChangeShapeType="1" noTextEdit="1"/>
              </p:cNvSpPr>
              <p:nvPr/>
            </p:nvSpPr>
            <p:spPr>
              <a:xfrm>
                <a:off x="8842526" y="5860511"/>
                <a:ext cx="2749807" cy="502253"/>
              </a:xfrm>
              <a:prstGeom prst="rect">
                <a:avLst/>
              </a:prstGeom>
              <a:blipFill>
                <a:blip r:embed="rId11"/>
                <a:stretch>
                  <a:fillRect b="-6024"/>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45EFB5F7-D59C-6B2D-7421-9FD97178AF03}"/>
              </a:ext>
            </a:extLst>
          </p:cNvPr>
          <p:cNvPicPr>
            <a:picLocks noChangeAspect="1"/>
          </p:cNvPicPr>
          <p:nvPr/>
        </p:nvPicPr>
        <p:blipFill>
          <a:blip r:embed="rId12"/>
          <a:stretch>
            <a:fillRect/>
          </a:stretch>
        </p:blipFill>
        <p:spPr>
          <a:xfrm>
            <a:off x="7928933" y="1646509"/>
            <a:ext cx="4187446" cy="2190751"/>
          </a:xfrm>
          <a:prstGeom prst="rect">
            <a:avLst/>
          </a:prstGeom>
        </p:spPr>
      </p:pic>
    </p:spTree>
    <p:extLst>
      <p:ext uri="{BB962C8B-B14F-4D97-AF65-F5344CB8AC3E}">
        <p14:creationId xmlns:p14="http://schemas.microsoft.com/office/powerpoint/2010/main" val="377332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7498D-B5A8-C01E-2AE4-142ECED6FBEC}"/>
            </a:ext>
          </a:extLst>
        </p:cNvPr>
        <p:cNvGrpSpPr/>
        <p:nvPr/>
      </p:nvGrpSpPr>
      <p:grpSpPr>
        <a:xfrm>
          <a:off x="0" y="0"/>
          <a:ext cx="0" cy="0"/>
          <a:chOff x="0" y="0"/>
          <a:chExt cx="0" cy="0"/>
        </a:xfrm>
      </p:grpSpPr>
      <p:sp>
        <p:nvSpPr>
          <p:cNvPr id="9" name="Rettangolo 10">
            <a:extLst>
              <a:ext uri="{FF2B5EF4-FFF2-40B4-BE49-F238E27FC236}">
                <a16:creationId xmlns:a16="http://schemas.microsoft.com/office/drawing/2014/main" id="{8C2B4846-C2D1-8E0D-B2F7-6757F2F8C698}"/>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7F4D7316-656C-9A62-1125-BD52B9CADDDD}"/>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6C5589DF-A640-8779-6D81-08F4A7C31FBA}"/>
              </a:ext>
            </a:extLst>
          </p:cNvPr>
          <p:cNvSpPr/>
          <p:nvPr/>
        </p:nvSpPr>
        <p:spPr>
          <a:xfrm>
            <a:off x="108857" y="1081813"/>
            <a:ext cx="12250056" cy="58477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a:t>
            </a:r>
            <a:r>
              <a:rPr lang="it-IT" sz="3200" dirty="0" err="1">
                <a:solidFill>
                  <a:srgbClr val="971720"/>
                </a:solidFill>
                <a:latin typeface="Century Gothic"/>
                <a:cs typeface="Century Gothic"/>
              </a:rPr>
              <a:t>path</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finding</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Dijkstra</a:t>
            </a:r>
            <a:r>
              <a:rPr lang="it-IT" sz="3200" dirty="0">
                <a:solidFill>
                  <a:srgbClr val="971720"/>
                </a:solidFill>
                <a:latin typeface="Century Gothic"/>
                <a:cs typeface="Century Gothic"/>
              </a:rPr>
              <a:t>)</a:t>
            </a:r>
          </a:p>
        </p:txBody>
      </p:sp>
      <p:pic>
        <p:nvPicPr>
          <p:cNvPr id="4" name="Immagine 3" descr="banner.png">
            <a:extLst>
              <a:ext uri="{FF2B5EF4-FFF2-40B4-BE49-F238E27FC236}">
                <a16:creationId xmlns:a16="http://schemas.microsoft.com/office/drawing/2014/main" id="{B99E8C12-1EE7-2698-C986-3B18EBC44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5" name="Rettangolo 11">
            <a:extLst>
              <a:ext uri="{FF2B5EF4-FFF2-40B4-BE49-F238E27FC236}">
                <a16:creationId xmlns:a16="http://schemas.microsoft.com/office/drawing/2014/main" id="{5AA8A21C-39F8-CAC3-488F-63CD756F7615}"/>
              </a:ext>
            </a:extLst>
          </p:cNvPr>
          <p:cNvSpPr/>
          <p:nvPr/>
        </p:nvSpPr>
        <p:spPr>
          <a:xfrm>
            <a:off x="315965" y="2438400"/>
            <a:ext cx="3424348"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endParaRPr lang="it-IT" sz="2000" b="1" dirty="0">
              <a:latin typeface="Century Gothic" panose="020B0502020202020204" pitchFamily="34" charset="0"/>
            </a:endParaRPr>
          </a:p>
        </p:txBody>
      </p:sp>
      <p:sp>
        <p:nvSpPr>
          <p:cNvPr id="19" name="TextBox 18">
            <a:extLst>
              <a:ext uri="{FF2B5EF4-FFF2-40B4-BE49-F238E27FC236}">
                <a16:creationId xmlns:a16="http://schemas.microsoft.com/office/drawing/2014/main" id="{23540FF1-59E6-F5B2-5672-912CB87CF572}"/>
              </a:ext>
            </a:extLst>
          </p:cNvPr>
          <p:cNvSpPr txBox="1"/>
          <p:nvPr/>
        </p:nvSpPr>
        <p:spPr>
          <a:xfrm>
            <a:off x="1293288" y="1979119"/>
            <a:ext cx="1566455" cy="369332"/>
          </a:xfrm>
          <a:prstGeom prst="rect">
            <a:avLst/>
          </a:prstGeom>
          <a:noFill/>
        </p:spPr>
        <p:txBody>
          <a:bodyPr wrap="none" rtlCol="0">
            <a:spAutoFit/>
          </a:bodyPr>
          <a:lstStyle/>
          <a:p>
            <a:pPr algn="ctr"/>
            <a:r>
              <a:rPr lang="it-IT" sz="1800" b="1" dirty="0" err="1">
                <a:latin typeface="Century Gothic" panose="020B0502020202020204" pitchFamily="34" charset="0"/>
              </a:rPr>
              <a:t>Graph</a:t>
            </a:r>
            <a:r>
              <a:rPr lang="it-IT" sz="1800" b="1" dirty="0">
                <a:latin typeface="Century Gothic" panose="020B0502020202020204" pitchFamily="34" charset="0"/>
              </a:rPr>
              <a:t> setup</a:t>
            </a:r>
          </a:p>
        </p:txBody>
      </p:sp>
      <p:sp>
        <p:nvSpPr>
          <p:cNvPr id="22" name="Rettangolo 11">
            <a:extLst>
              <a:ext uri="{FF2B5EF4-FFF2-40B4-BE49-F238E27FC236}">
                <a16:creationId xmlns:a16="http://schemas.microsoft.com/office/drawing/2014/main" id="{8D383598-1159-0901-61F8-84396CEB82F1}"/>
              </a:ext>
            </a:extLst>
          </p:cNvPr>
          <p:cNvSpPr/>
          <p:nvPr/>
        </p:nvSpPr>
        <p:spPr>
          <a:xfrm>
            <a:off x="4930445" y="2444347"/>
            <a:ext cx="6841137"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000" b="1" dirty="0">
              <a:latin typeface="Century Gothic" panose="020B0502020202020204" pitchFamily="34" charset="0"/>
            </a:endParaRPr>
          </a:p>
        </p:txBody>
      </p:sp>
      <p:sp>
        <p:nvSpPr>
          <p:cNvPr id="24" name="Arrow: Right 23">
            <a:extLst>
              <a:ext uri="{FF2B5EF4-FFF2-40B4-BE49-F238E27FC236}">
                <a16:creationId xmlns:a16="http://schemas.microsoft.com/office/drawing/2014/main" id="{DC41B42A-3CF3-216F-E938-88DA5B0B683E}"/>
              </a:ext>
            </a:extLst>
          </p:cNvPr>
          <p:cNvSpPr/>
          <p:nvPr/>
        </p:nvSpPr>
        <p:spPr>
          <a:xfrm>
            <a:off x="3865286" y="3833515"/>
            <a:ext cx="968166" cy="484632"/>
          </a:xfrm>
          <a:prstGeom prst="rightArrow">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A3BE22C-71D3-3F7C-2525-17640489AD23}"/>
              </a:ext>
            </a:extLst>
          </p:cNvPr>
          <p:cNvSpPr txBox="1"/>
          <p:nvPr/>
        </p:nvSpPr>
        <p:spPr>
          <a:xfrm>
            <a:off x="7381277" y="1979119"/>
            <a:ext cx="1939472" cy="369332"/>
          </a:xfrm>
          <a:prstGeom prst="rect">
            <a:avLst/>
          </a:prstGeom>
          <a:noFill/>
        </p:spPr>
        <p:txBody>
          <a:bodyPr wrap="square">
            <a:spAutoFit/>
          </a:bodyPr>
          <a:lstStyle/>
          <a:p>
            <a:pPr algn="ctr"/>
            <a:r>
              <a:rPr lang="it-IT" sz="1800" b="1" dirty="0">
                <a:latin typeface="Century Gothic" panose="020B0502020202020204" pitchFamily="34" charset="0"/>
              </a:rPr>
              <a:t>Core </a:t>
            </a:r>
            <a:r>
              <a:rPr lang="it-IT" sz="1800" b="1" dirty="0" err="1">
                <a:latin typeface="Century Gothic" panose="020B0502020202020204" pitchFamily="34" charset="0"/>
              </a:rPr>
              <a:t>algorithm</a:t>
            </a:r>
            <a:endParaRPr lang="it-IT" sz="1800" b="1" dirty="0">
              <a:latin typeface="Century Gothic" panose="020B0502020202020204" pitchFamily="34" charset="0"/>
            </a:endParaRPr>
          </a:p>
        </p:txBody>
      </p:sp>
      <p:sp>
        <p:nvSpPr>
          <p:cNvPr id="32" name="TextBox 31">
            <a:extLst>
              <a:ext uri="{FF2B5EF4-FFF2-40B4-BE49-F238E27FC236}">
                <a16:creationId xmlns:a16="http://schemas.microsoft.com/office/drawing/2014/main" id="{C0409BDA-8201-481E-ED20-47943EC0E05F}"/>
              </a:ext>
            </a:extLst>
          </p:cNvPr>
          <p:cNvSpPr txBox="1"/>
          <p:nvPr/>
        </p:nvSpPr>
        <p:spPr>
          <a:xfrm>
            <a:off x="304941" y="2450239"/>
            <a:ext cx="3532365"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Works with the adjacency matrix representing valid connections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Creates a distance array initialized to infinity for all nodes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Sets distance to zero for the starting node</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Maintains a set of unvisited nodes containing all graph nodes</a:t>
            </a: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p:txBody>
      </p:sp>
      <p:sp>
        <p:nvSpPr>
          <p:cNvPr id="33" name="TextBox 32">
            <a:extLst>
              <a:ext uri="{FF2B5EF4-FFF2-40B4-BE49-F238E27FC236}">
                <a16:creationId xmlns:a16="http://schemas.microsoft.com/office/drawing/2014/main" id="{ECD31C11-F944-6542-06F3-9E6F1A41C223}"/>
              </a:ext>
            </a:extLst>
          </p:cNvPr>
          <p:cNvSpPr txBox="1"/>
          <p:nvPr/>
        </p:nvSpPr>
        <p:spPr>
          <a:xfrm>
            <a:off x="5121053" y="2488541"/>
            <a:ext cx="6554006"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Iteratively selects unvisited node with minimum distance</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For each neighbor connected to current node:</a:t>
            </a:r>
          </a:p>
          <a:p>
            <a:pPr marL="285750" indent="-285750">
              <a:buFont typeface="Arial" panose="020B0604020202020204" pitchFamily="34" charset="0"/>
              <a:buChar char="•"/>
            </a:pPr>
            <a:endParaRPr lang="en-US" sz="1400" dirty="0">
              <a:solidFill>
                <a:schemeClr val="bg1"/>
              </a:solidFill>
            </a:endParaRPr>
          </a:p>
          <a:p>
            <a:pPr marL="800100" lvl="2" indent="-342900">
              <a:buFont typeface="+mj-lt"/>
              <a:buAutoNum type="arabicPeriod"/>
            </a:pPr>
            <a:r>
              <a:rPr lang="en-US" sz="1400" dirty="0">
                <a:solidFill>
                  <a:schemeClr val="bg1"/>
                </a:solidFill>
              </a:rPr>
              <a:t>Calculates potential new distance via current node</a:t>
            </a:r>
          </a:p>
          <a:p>
            <a:pPr marL="800100" lvl="2" indent="-342900">
              <a:buFont typeface="+mj-lt"/>
              <a:buAutoNum type="arabicPeriod"/>
            </a:pPr>
            <a:r>
              <a:rPr lang="en-US" sz="1400" dirty="0">
                <a:solidFill>
                  <a:schemeClr val="bg1"/>
                </a:solidFill>
              </a:rPr>
              <a:t>If new distance is shorter than currently recorded distance:</a:t>
            </a:r>
          </a:p>
          <a:p>
            <a:pPr marL="0" lvl="2"/>
            <a:endParaRPr lang="en-US" sz="1400" dirty="0">
              <a:solidFill>
                <a:schemeClr val="bg1"/>
              </a:solidFill>
            </a:endParaRPr>
          </a:p>
          <a:p>
            <a:pPr marL="1257300" lvl="4" indent="-342900">
              <a:buFont typeface="+mj-lt"/>
              <a:buAutoNum type="alphaLcParenR"/>
            </a:pPr>
            <a:r>
              <a:rPr lang="en-US" sz="1400" dirty="0">
                <a:solidFill>
                  <a:schemeClr val="bg1"/>
                </a:solidFill>
              </a:rPr>
              <a:t>Updates the distance value</a:t>
            </a:r>
          </a:p>
          <a:p>
            <a:pPr marL="1257300" lvl="4" indent="-342900">
              <a:buFont typeface="+mj-lt"/>
              <a:buAutoNum type="alphaLcParenR"/>
            </a:pPr>
            <a:r>
              <a:rPr lang="en-US" sz="1400" dirty="0">
                <a:solidFill>
                  <a:schemeClr val="bg1"/>
                </a:solidFill>
              </a:rPr>
              <a:t>Records current node as the neighbor's predecessor</a:t>
            </a:r>
          </a:p>
          <a:p>
            <a:pPr lvl="2"/>
            <a:endParaRPr lang="en-US" sz="1400" dirty="0">
              <a:solidFill>
                <a:schemeClr val="bg1"/>
              </a:solidFill>
            </a:endParaRPr>
          </a:p>
          <a:p>
            <a:pPr marL="800100" lvl="1" indent="-342900">
              <a:buFont typeface="+mj-lt"/>
              <a:buAutoNum type="arabicPeriod"/>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p:txBody>
      </p:sp>
      <p:sp>
        <p:nvSpPr>
          <p:cNvPr id="8" name="TextBox 7">
            <a:extLst>
              <a:ext uri="{FF2B5EF4-FFF2-40B4-BE49-F238E27FC236}">
                <a16:creationId xmlns:a16="http://schemas.microsoft.com/office/drawing/2014/main" id="{8ADEAB3F-A98B-CDD9-2150-3F2EFDDA2632}"/>
              </a:ext>
            </a:extLst>
          </p:cNvPr>
          <p:cNvSpPr txBox="1"/>
          <p:nvPr/>
        </p:nvSpPr>
        <p:spPr>
          <a:xfrm>
            <a:off x="4243646" y="4587820"/>
            <a:ext cx="5493812" cy="1015663"/>
          </a:xfrm>
          <a:prstGeom prst="rect">
            <a:avLst/>
          </a:prstGeom>
          <a:noFill/>
        </p:spPr>
        <p:txBody>
          <a:bodyPr wrap="none" rtlCol="0">
            <a:spAutoFit/>
          </a:bodyPr>
          <a:lstStyle/>
          <a:p>
            <a:pPr marL="1200150" lvl="2" indent="-285750">
              <a:buFont typeface="Arial" panose="020B0604020202020204" pitchFamily="34" charset="0"/>
              <a:buChar char="•"/>
            </a:pPr>
            <a:r>
              <a:rPr lang="en-US" sz="1400" dirty="0">
                <a:solidFill>
                  <a:schemeClr val="bg1"/>
                </a:solidFill>
              </a:rPr>
              <a:t>Marks</a:t>
            </a:r>
            <a:r>
              <a:rPr lang="en-US" sz="1800" dirty="0"/>
              <a:t> </a:t>
            </a:r>
            <a:r>
              <a:rPr lang="en-US" sz="1400" dirty="0">
                <a:solidFill>
                  <a:schemeClr val="bg1"/>
                </a:solidFill>
              </a:rPr>
              <a:t>current node as visited</a:t>
            </a:r>
          </a:p>
          <a:p>
            <a:pPr marL="1200150" lvl="2" indent="-285750">
              <a:buFont typeface="Arial" panose="020B0604020202020204" pitchFamily="34" charset="0"/>
              <a:buChar char="•"/>
            </a:pPr>
            <a:endParaRPr lang="en-US" sz="1400" dirty="0">
              <a:solidFill>
                <a:schemeClr val="bg1"/>
              </a:solidFill>
            </a:endParaRPr>
          </a:p>
          <a:p>
            <a:pPr marL="1200150" lvl="2" indent="-285750">
              <a:buFont typeface="Arial" panose="020B0604020202020204" pitchFamily="34" charset="0"/>
              <a:buChar char="•"/>
            </a:pPr>
            <a:r>
              <a:rPr lang="en-US" sz="1400" dirty="0">
                <a:solidFill>
                  <a:schemeClr val="bg1"/>
                </a:solidFill>
              </a:rPr>
              <a:t>Continues until all nodes are visited or goal is reached</a:t>
            </a:r>
          </a:p>
          <a:p>
            <a:pPr marL="1200150" lvl="2" indent="-285750">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922083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59504-43F7-6359-FBC8-2BC6991D96CA}"/>
            </a:ext>
          </a:extLst>
        </p:cNvPr>
        <p:cNvGrpSpPr/>
        <p:nvPr/>
      </p:nvGrpSpPr>
      <p:grpSpPr>
        <a:xfrm>
          <a:off x="0" y="0"/>
          <a:ext cx="0" cy="0"/>
          <a:chOff x="0" y="0"/>
          <a:chExt cx="0" cy="0"/>
        </a:xfrm>
      </p:grpSpPr>
      <p:sp>
        <p:nvSpPr>
          <p:cNvPr id="9" name="Rettangolo 10">
            <a:extLst>
              <a:ext uri="{FF2B5EF4-FFF2-40B4-BE49-F238E27FC236}">
                <a16:creationId xmlns:a16="http://schemas.microsoft.com/office/drawing/2014/main" id="{6FF55059-5924-198A-97A1-866582A9B251}"/>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1B7C7AAA-29E9-B558-31F5-20E54DF3B85C}"/>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B680DC6-74EC-90DE-9E45-B211F5330B5B}"/>
              </a:ext>
            </a:extLst>
          </p:cNvPr>
          <p:cNvSpPr/>
          <p:nvPr/>
        </p:nvSpPr>
        <p:spPr>
          <a:xfrm>
            <a:off x="108857" y="1081813"/>
            <a:ext cx="12250056" cy="58477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a:t>
            </a:r>
            <a:r>
              <a:rPr lang="it-IT" sz="3200" dirty="0" err="1">
                <a:solidFill>
                  <a:srgbClr val="971720"/>
                </a:solidFill>
                <a:latin typeface="Century Gothic"/>
                <a:cs typeface="Century Gothic"/>
              </a:rPr>
              <a:t>path</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finding</a:t>
            </a:r>
            <a:r>
              <a:rPr lang="it-IT" sz="3200" dirty="0">
                <a:solidFill>
                  <a:srgbClr val="971720"/>
                </a:solidFill>
                <a:latin typeface="Century Gothic"/>
                <a:cs typeface="Century Gothic"/>
              </a:rPr>
              <a:t> (A*)</a:t>
            </a:r>
          </a:p>
        </p:txBody>
      </p:sp>
      <p:pic>
        <p:nvPicPr>
          <p:cNvPr id="4" name="Immagine 3" descr="banner.png">
            <a:extLst>
              <a:ext uri="{FF2B5EF4-FFF2-40B4-BE49-F238E27FC236}">
                <a16:creationId xmlns:a16="http://schemas.microsoft.com/office/drawing/2014/main" id="{F070AF8F-C893-4B44-B518-59F4A590D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5" name="Rettangolo 11">
            <a:extLst>
              <a:ext uri="{FF2B5EF4-FFF2-40B4-BE49-F238E27FC236}">
                <a16:creationId xmlns:a16="http://schemas.microsoft.com/office/drawing/2014/main" id="{6C220312-022D-4C63-BB93-89DA81CFE69C}"/>
              </a:ext>
            </a:extLst>
          </p:cNvPr>
          <p:cNvSpPr/>
          <p:nvPr/>
        </p:nvSpPr>
        <p:spPr>
          <a:xfrm>
            <a:off x="315965" y="2438400"/>
            <a:ext cx="3424348"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endParaRPr lang="it-IT" sz="2000" b="1" dirty="0">
              <a:latin typeface="Century Gothic" panose="020B0502020202020204" pitchFamily="34" charset="0"/>
            </a:endParaRPr>
          </a:p>
        </p:txBody>
      </p:sp>
      <p:sp>
        <p:nvSpPr>
          <p:cNvPr id="19" name="TextBox 18">
            <a:extLst>
              <a:ext uri="{FF2B5EF4-FFF2-40B4-BE49-F238E27FC236}">
                <a16:creationId xmlns:a16="http://schemas.microsoft.com/office/drawing/2014/main" id="{28F3418F-E36E-201B-C5ED-61437DB9FB95}"/>
              </a:ext>
            </a:extLst>
          </p:cNvPr>
          <p:cNvSpPr txBox="1"/>
          <p:nvPr/>
        </p:nvSpPr>
        <p:spPr>
          <a:xfrm>
            <a:off x="1293288" y="1979119"/>
            <a:ext cx="1566455" cy="369332"/>
          </a:xfrm>
          <a:prstGeom prst="rect">
            <a:avLst/>
          </a:prstGeom>
          <a:noFill/>
        </p:spPr>
        <p:txBody>
          <a:bodyPr wrap="none" rtlCol="0">
            <a:spAutoFit/>
          </a:bodyPr>
          <a:lstStyle/>
          <a:p>
            <a:pPr algn="ctr"/>
            <a:r>
              <a:rPr lang="it-IT" sz="1800" b="1" dirty="0" err="1">
                <a:latin typeface="Century Gothic" panose="020B0502020202020204" pitchFamily="34" charset="0"/>
              </a:rPr>
              <a:t>Graph</a:t>
            </a:r>
            <a:r>
              <a:rPr lang="it-IT" sz="1800" b="1" dirty="0">
                <a:latin typeface="Century Gothic" panose="020B0502020202020204" pitchFamily="34" charset="0"/>
              </a:rPr>
              <a:t> setup</a:t>
            </a:r>
          </a:p>
        </p:txBody>
      </p:sp>
      <p:sp>
        <p:nvSpPr>
          <p:cNvPr id="22" name="Rettangolo 11">
            <a:extLst>
              <a:ext uri="{FF2B5EF4-FFF2-40B4-BE49-F238E27FC236}">
                <a16:creationId xmlns:a16="http://schemas.microsoft.com/office/drawing/2014/main" id="{2127739F-F396-31C1-9902-EB48AD693E94}"/>
              </a:ext>
            </a:extLst>
          </p:cNvPr>
          <p:cNvSpPr/>
          <p:nvPr/>
        </p:nvSpPr>
        <p:spPr>
          <a:xfrm>
            <a:off x="4930445" y="2444347"/>
            <a:ext cx="6841137"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000" b="1" dirty="0">
              <a:latin typeface="Century Gothic" panose="020B0502020202020204" pitchFamily="34" charset="0"/>
            </a:endParaRPr>
          </a:p>
        </p:txBody>
      </p:sp>
      <p:sp>
        <p:nvSpPr>
          <p:cNvPr id="24" name="Arrow: Right 23">
            <a:extLst>
              <a:ext uri="{FF2B5EF4-FFF2-40B4-BE49-F238E27FC236}">
                <a16:creationId xmlns:a16="http://schemas.microsoft.com/office/drawing/2014/main" id="{D298B271-E64E-F2D9-7C53-2A058DF3629B}"/>
              </a:ext>
            </a:extLst>
          </p:cNvPr>
          <p:cNvSpPr/>
          <p:nvPr/>
        </p:nvSpPr>
        <p:spPr>
          <a:xfrm>
            <a:off x="3865286" y="3833515"/>
            <a:ext cx="968166" cy="484632"/>
          </a:xfrm>
          <a:prstGeom prst="rightArrow">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33C529-C7B0-F2DA-0FC6-C607244EEB6F}"/>
              </a:ext>
            </a:extLst>
          </p:cNvPr>
          <p:cNvSpPr txBox="1"/>
          <p:nvPr/>
        </p:nvSpPr>
        <p:spPr>
          <a:xfrm>
            <a:off x="7381277" y="1979119"/>
            <a:ext cx="1939472" cy="369332"/>
          </a:xfrm>
          <a:prstGeom prst="rect">
            <a:avLst/>
          </a:prstGeom>
          <a:noFill/>
        </p:spPr>
        <p:txBody>
          <a:bodyPr wrap="square">
            <a:spAutoFit/>
          </a:bodyPr>
          <a:lstStyle/>
          <a:p>
            <a:pPr algn="ctr"/>
            <a:r>
              <a:rPr lang="it-IT" sz="1800" b="1" dirty="0">
                <a:latin typeface="Century Gothic" panose="020B0502020202020204" pitchFamily="34" charset="0"/>
              </a:rPr>
              <a:t>Core </a:t>
            </a:r>
            <a:r>
              <a:rPr lang="it-IT" sz="1800" b="1" dirty="0" err="1">
                <a:latin typeface="Century Gothic" panose="020B0502020202020204" pitchFamily="34" charset="0"/>
              </a:rPr>
              <a:t>algorithm</a:t>
            </a:r>
            <a:endParaRPr lang="it-IT" sz="1800" b="1"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218C290-A911-526E-8332-586DE03151A6}"/>
                  </a:ext>
                </a:extLst>
              </p:cNvPr>
              <p:cNvSpPr txBox="1"/>
              <p:nvPr/>
            </p:nvSpPr>
            <p:spPr>
              <a:xfrm>
                <a:off x="304942" y="2450239"/>
                <a:ext cx="3424348" cy="415498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Works with the adjacency matrix representing valid connections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Initializes the total cost array for each node:</a:t>
                </a:r>
              </a:p>
              <a:p>
                <a:pPr lvl="2"/>
                <a14:m>
                  <m:oMathPara xmlns:m="http://schemas.openxmlformats.org/officeDocument/2006/math">
                    <m:oMathParaPr>
                      <m:jc m:val="centerGroup"/>
                    </m:oMathParaPr>
                    <m:oMath xmlns:m="http://schemas.openxmlformats.org/officeDocument/2006/math">
                      <m:r>
                        <a:rPr lang="pt-BR" sz="1200" i="1" dirty="0" smtClean="0">
                          <a:solidFill>
                            <a:schemeClr val="bg1"/>
                          </a:solidFill>
                          <a:latin typeface="Cambria Math" panose="02040503050406030204" pitchFamily="18" charset="0"/>
                        </a:rPr>
                        <m:t>𝑓</m:t>
                      </m:r>
                      <m:r>
                        <a:rPr lang="pt-BR" sz="1200" i="1" dirty="0" smtClean="0">
                          <a:solidFill>
                            <a:schemeClr val="bg1"/>
                          </a:solidFill>
                          <a:latin typeface="Cambria Math" panose="02040503050406030204" pitchFamily="18" charset="0"/>
                        </a:rPr>
                        <m:t>(</m:t>
                      </m:r>
                      <m:r>
                        <a:rPr lang="pt-BR" sz="1200" i="1" dirty="0" smtClean="0">
                          <a:solidFill>
                            <a:schemeClr val="bg1"/>
                          </a:solidFill>
                          <a:latin typeface="Cambria Math" panose="02040503050406030204" pitchFamily="18" charset="0"/>
                        </a:rPr>
                        <m:t>𝑛</m:t>
                      </m:r>
                      <m:r>
                        <a:rPr lang="pt-BR" sz="1200" i="1" dirty="0" smtClean="0">
                          <a:solidFill>
                            <a:schemeClr val="bg1"/>
                          </a:solidFill>
                          <a:latin typeface="Cambria Math" panose="02040503050406030204" pitchFamily="18" charset="0"/>
                        </a:rPr>
                        <m:t>) = </m:t>
                      </m:r>
                      <m:r>
                        <a:rPr lang="pt-BR" sz="1200" i="1" dirty="0" smtClean="0">
                          <a:solidFill>
                            <a:schemeClr val="bg1"/>
                          </a:solidFill>
                          <a:latin typeface="Cambria Math" panose="02040503050406030204" pitchFamily="18" charset="0"/>
                        </a:rPr>
                        <m:t>𝑔</m:t>
                      </m:r>
                      <m:r>
                        <a:rPr lang="pt-BR" sz="1200" i="1" dirty="0" smtClean="0">
                          <a:solidFill>
                            <a:schemeClr val="bg1"/>
                          </a:solidFill>
                          <a:latin typeface="Cambria Math" panose="02040503050406030204" pitchFamily="18" charset="0"/>
                        </a:rPr>
                        <m:t>(</m:t>
                      </m:r>
                      <m:r>
                        <a:rPr lang="pt-BR" sz="1200" i="1" dirty="0" smtClean="0">
                          <a:solidFill>
                            <a:schemeClr val="bg1"/>
                          </a:solidFill>
                          <a:latin typeface="Cambria Math" panose="02040503050406030204" pitchFamily="18" charset="0"/>
                        </a:rPr>
                        <m:t>𝑛</m:t>
                      </m:r>
                      <m:r>
                        <a:rPr lang="pt-BR" sz="1200" i="1" dirty="0" smtClean="0">
                          <a:solidFill>
                            <a:schemeClr val="bg1"/>
                          </a:solidFill>
                          <a:latin typeface="Cambria Math" panose="02040503050406030204" pitchFamily="18" charset="0"/>
                        </a:rPr>
                        <m:t>) + </m:t>
                      </m:r>
                      <m:r>
                        <a:rPr lang="pt-BR" sz="1200" i="1" dirty="0" smtClean="0">
                          <a:solidFill>
                            <a:schemeClr val="bg1"/>
                          </a:solidFill>
                          <a:latin typeface="Cambria Math" panose="02040503050406030204" pitchFamily="18" charset="0"/>
                        </a:rPr>
                        <m:t>h</m:t>
                      </m:r>
                      <m:r>
                        <a:rPr lang="pt-BR" sz="1200" i="1" dirty="0" smtClean="0">
                          <a:solidFill>
                            <a:schemeClr val="bg1"/>
                          </a:solidFill>
                          <a:latin typeface="Cambria Math" panose="02040503050406030204" pitchFamily="18" charset="0"/>
                        </a:rPr>
                        <m:t>(</m:t>
                      </m:r>
                      <m:r>
                        <a:rPr lang="pt-BR" sz="1200" i="1" dirty="0" smtClean="0">
                          <a:solidFill>
                            <a:schemeClr val="bg1"/>
                          </a:solidFill>
                          <a:latin typeface="Cambria Math" panose="02040503050406030204" pitchFamily="18" charset="0"/>
                        </a:rPr>
                        <m:t>𝑛</m:t>
                      </m:r>
                      <m:r>
                        <a:rPr lang="pt-BR" sz="1200" i="1" dirty="0" smtClean="0">
                          <a:solidFill>
                            <a:schemeClr val="bg1"/>
                          </a:solidFill>
                          <a:latin typeface="Cambria Math" panose="02040503050406030204" pitchFamily="18" charset="0"/>
                        </a:rPr>
                        <m:t>)</m:t>
                      </m:r>
                    </m:oMath>
                  </m:oMathPara>
                </a14:m>
                <a:endParaRPr lang="en-US" sz="1400" dirty="0">
                  <a:solidFill>
                    <a:schemeClr val="bg1"/>
                  </a:solidFill>
                </a:endParaRPr>
              </a:p>
              <a:p>
                <a:r>
                  <a:rPr lang="en-US" sz="1400" dirty="0">
                    <a:solidFill>
                      <a:schemeClr val="bg1"/>
                    </a:solidFill>
                  </a:rPr>
                  <a:t>        Where:</a:t>
                </a:r>
              </a:p>
              <a:p>
                <a:pPr marL="742950" lvl="1" indent="-285750">
                  <a:buFont typeface="Arial" panose="020B0604020202020204" pitchFamily="34" charset="0"/>
                  <a:buChar char="•"/>
                </a:pPr>
                <a:endParaRPr lang="en-US" sz="1400" dirty="0">
                  <a:solidFill>
                    <a:schemeClr val="bg1"/>
                  </a:solidFill>
                </a:endParaRPr>
              </a:p>
              <a:p>
                <a:pPr marL="800100" lvl="1" indent="-342900">
                  <a:buFont typeface="+mj-lt"/>
                  <a:buAutoNum type="arabicPeriod"/>
                </a:pPr>
                <a14:m>
                  <m:oMath xmlns:m="http://schemas.openxmlformats.org/officeDocument/2006/math">
                    <m:r>
                      <a:rPr lang="en-US" sz="1400" i="1" dirty="0" smtClean="0">
                        <a:solidFill>
                          <a:schemeClr val="bg1"/>
                        </a:solidFill>
                        <a:latin typeface="Cambria Math" panose="02040503050406030204" pitchFamily="18" charset="0"/>
                      </a:rPr>
                      <m:t>𝑔</m:t>
                    </m:r>
                    <m:r>
                      <a:rPr lang="en-US" sz="1400" i="1" dirty="0" smtClean="0">
                        <a:solidFill>
                          <a:schemeClr val="bg1"/>
                        </a:solidFill>
                        <a:latin typeface="Cambria Math" panose="02040503050406030204" pitchFamily="18" charset="0"/>
                      </a:rPr>
                      <m:t>(</m:t>
                    </m:r>
                    <m:r>
                      <a:rPr lang="en-US" sz="1400" i="1" dirty="0" smtClean="0">
                        <a:solidFill>
                          <a:schemeClr val="bg1"/>
                        </a:solidFill>
                        <a:latin typeface="Cambria Math" panose="02040503050406030204" pitchFamily="18" charset="0"/>
                      </a:rPr>
                      <m:t>𝑛</m:t>
                    </m:r>
                    <m:r>
                      <a:rPr lang="en-US" sz="1400" i="1" dirty="0" smtClean="0">
                        <a:solidFill>
                          <a:schemeClr val="bg1"/>
                        </a:solidFill>
                        <a:latin typeface="Cambria Math" panose="02040503050406030204" pitchFamily="18" charset="0"/>
                      </a:rPr>
                      <m:t>)</m:t>
                    </m:r>
                  </m:oMath>
                </a14:m>
                <a:r>
                  <a:rPr lang="en-US" sz="1400" dirty="0">
                    <a:solidFill>
                      <a:schemeClr val="bg1"/>
                    </a:solidFill>
                  </a:rPr>
                  <a:t>: Distance from start node (initially infinity except 0 for start)</a:t>
                </a:r>
              </a:p>
              <a:p>
                <a:pPr marL="800100" lvl="1" indent="-342900">
                  <a:buFont typeface="+mj-lt"/>
                  <a:buAutoNum type="arabicPeriod"/>
                </a:pPr>
                <a14:m>
                  <m:oMath xmlns:m="http://schemas.openxmlformats.org/officeDocument/2006/math">
                    <m:r>
                      <a:rPr lang="en-US" sz="1400" i="1" dirty="0" smtClean="0">
                        <a:solidFill>
                          <a:schemeClr val="bg1"/>
                        </a:solidFill>
                        <a:latin typeface="Cambria Math" panose="02040503050406030204" pitchFamily="18" charset="0"/>
                      </a:rPr>
                      <m:t>h</m:t>
                    </m:r>
                    <m:r>
                      <a:rPr lang="en-US" sz="1400" i="1" dirty="0" smtClean="0">
                        <a:solidFill>
                          <a:schemeClr val="bg1"/>
                        </a:solidFill>
                        <a:latin typeface="Cambria Math" panose="02040503050406030204" pitchFamily="18" charset="0"/>
                      </a:rPr>
                      <m:t>(</m:t>
                    </m:r>
                    <m:r>
                      <a:rPr lang="en-US" sz="1400" i="1" dirty="0" smtClean="0">
                        <a:solidFill>
                          <a:schemeClr val="bg1"/>
                        </a:solidFill>
                        <a:latin typeface="Cambria Math" panose="02040503050406030204" pitchFamily="18" charset="0"/>
                      </a:rPr>
                      <m:t>𝑛</m:t>
                    </m:r>
                    <m:r>
                      <a:rPr lang="en-US" sz="1400" i="1" dirty="0" smtClean="0">
                        <a:solidFill>
                          <a:schemeClr val="bg1"/>
                        </a:solidFill>
                        <a:latin typeface="Cambria Math" panose="02040503050406030204" pitchFamily="18" charset="0"/>
                      </a:rPr>
                      <m:t>)</m:t>
                    </m:r>
                  </m:oMath>
                </a14:m>
                <a:r>
                  <a:rPr lang="en-US" sz="1400" dirty="0">
                    <a:solidFill>
                      <a:schemeClr val="bg1"/>
                    </a:solidFill>
                  </a:rPr>
                  <a:t>: Heuristic estimate to goal using Euclidean or Manhattan distance</a:t>
                </a:r>
              </a:p>
              <a:p>
                <a:pPr marL="800100" lvl="1" indent="-342900">
                  <a:buFont typeface="+mj-lt"/>
                  <a:buAutoNum type="arabicPeriod"/>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Creates priority queue containing all nodes, ordered by f-cost</a:t>
                </a:r>
              </a:p>
              <a:p>
                <a:endParaRPr lang="en-US" sz="1400" dirty="0">
                  <a:solidFill>
                    <a:schemeClr val="bg1"/>
                  </a:solidFill>
                </a:endParaRPr>
              </a:p>
              <a:p>
                <a:endParaRPr lang="en-US" sz="1400" dirty="0">
                  <a:solidFill>
                    <a:schemeClr val="bg1"/>
                  </a:solidFill>
                </a:endParaRPr>
              </a:p>
            </p:txBody>
          </p:sp>
        </mc:Choice>
        <mc:Fallback xmlns="">
          <p:sp>
            <p:nvSpPr>
              <p:cNvPr id="32" name="TextBox 31">
                <a:extLst>
                  <a:ext uri="{FF2B5EF4-FFF2-40B4-BE49-F238E27FC236}">
                    <a16:creationId xmlns:a16="http://schemas.microsoft.com/office/drawing/2014/main" id="{0218C290-A911-526E-8332-586DE03151A6}"/>
                  </a:ext>
                </a:extLst>
              </p:cNvPr>
              <p:cNvSpPr txBox="1">
                <a:spLocks noRot="1" noChangeAspect="1" noMove="1" noResize="1" noEditPoints="1" noAdjustHandles="1" noChangeArrowheads="1" noChangeShapeType="1" noTextEdit="1"/>
              </p:cNvSpPr>
              <p:nvPr/>
            </p:nvSpPr>
            <p:spPr>
              <a:xfrm>
                <a:off x="304942" y="2450239"/>
                <a:ext cx="3424348" cy="4154984"/>
              </a:xfrm>
              <a:prstGeom prst="rect">
                <a:avLst/>
              </a:prstGeom>
              <a:blipFill>
                <a:blip r:embed="rId4"/>
                <a:stretch>
                  <a:fillRect l="-178" t="-293"/>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D899EF92-D7EC-89AB-C01A-EDF2DEC74A45}"/>
              </a:ext>
            </a:extLst>
          </p:cNvPr>
          <p:cNvSpPr txBox="1"/>
          <p:nvPr/>
        </p:nvSpPr>
        <p:spPr>
          <a:xfrm>
            <a:off x="5121053" y="2488541"/>
            <a:ext cx="6554006"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Iteratively selects unvisited node with minimum f-cost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For each neighbor connected to current node:</a:t>
            </a:r>
          </a:p>
          <a:p>
            <a:pPr marL="285750" indent="-285750">
              <a:buFont typeface="Arial" panose="020B0604020202020204" pitchFamily="34" charset="0"/>
              <a:buChar char="•"/>
            </a:pPr>
            <a:endParaRPr lang="en-US" sz="1400" dirty="0">
              <a:solidFill>
                <a:schemeClr val="bg1"/>
              </a:solidFill>
            </a:endParaRPr>
          </a:p>
          <a:p>
            <a:pPr marL="800100" lvl="2" indent="-342900">
              <a:buFont typeface="+mj-lt"/>
              <a:buAutoNum type="arabicPeriod"/>
            </a:pPr>
            <a:r>
              <a:rPr lang="en-US" sz="1400" dirty="0">
                <a:solidFill>
                  <a:schemeClr val="bg1"/>
                </a:solidFill>
              </a:rPr>
              <a:t>Calculates potential new g-cost via current node</a:t>
            </a:r>
          </a:p>
          <a:p>
            <a:pPr marL="800100" lvl="2" indent="-342900">
              <a:buFont typeface="+mj-lt"/>
              <a:buAutoNum type="arabicPeriod"/>
            </a:pPr>
            <a:r>
              <a:rPr lang="en-US" sz="1400" dirty="0">
                <a:solidFill>
                  <a:schemeClr val="bg1"/>
                </a:solidFill>
              </a:rPr>
              <a:t>If new g-cost is better than current g-cost:</a:t>
            </a:r>
          </a:p>
          <a:p>
            <a:pPr marL="800100" lvl="2" indent="-342900">
              <a:buFont typeface="+mj-lt"/>
              <a:buAutoNum type="arabicPeriod"/>
            </a:pPr>
            <a:endParaRPr lang="en-US" sz="1400" dirty="0">
              <a:solidFill>
                <a:schemeClr val="bg1"/>
              </a:solidFill>
            </a:endParaRPr>
          </a:p>
          <a:p>
            <a:pPr marL="1257300" lvl="4" indent="-342900">
              <a:buFont typeface="+mj-lt"/>
              <a:buAutoNum type="alphaLcParenR"/>
            </a:pPr>
            <a:r>
              <a:rPr lang="en-US" sz="1400" dirty="0">
                <a:solidFill>
                  <a:schemeClr val="bg1"/>
                </a:solidFill>
              </a:rPr>
              <a:t>Updates g-cost value</a:t>
            </a:r>
          </a:p>
          <a:p>
            <a:pPr marL="1257300" lvl="4" indent="-342900">
              <a:buFont typeface="+mj-lt"/>
              <a:buAutoNum type="alphaLcParenR"/>
            </a:pPr>
            <a:r>
              <a:rPr lang="en-US" sz="1400" dirty="0">
                <a:solidFill>
                  <a:schemeClr val="bg1"/>
                </a:solidFill>
              </a:rPr>
              <a:t>Recalculates f-cost as g-cost + h-cost</a:t>
            </a:r>
          </a:p>
          <a:p>
            <a:pPr marL="1257300" lvl="4" indent="-342900">
              <a:buFont typeface="+mj-lt"/>
              <a:buAutoNum type="alphaLcParenR"/>
            </a:pPr>
            <a:r>
              <a:rPr lang="en-US" sz="1400" dirty="0">
                <a:solidFill>
                  <a:schemeClr val="bg1"/>
                </a:solidFill>
              </a:rPr>
              <a:t>Updates predecessor reference for path reconstruction</a:t>
            </a:r>
          </a:p>
          <a:p>
            <a:pPr lvl="2"/>
            <a:endParaRPr lang="en-US" sz="1400" dirty="0">
              <a:solidFill>
                <a:schemeClr val="bg1"/>
              </a:solidFill>
            </a:endParaRPr>
          </a:p>
          <a:p>
            <a:pPr marL="800100" lvl="1" indent="-342900">
              <a:buFont typeface="+mj-lt"/>
              <a:buAutoNum type="arabicPeriod"/>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p:txBody>
      </p:sp>
      <p:sp>
        <p:nvSpPr>
          <p:cNvPr id="8" name="TextBox 7">
            <a:extLst>
              <a:ext uri="{FF2B5EF4-FFF2-40B4-BE49-F238E27FC236}">
                <a16:creationId xmlns:a16="http://schemas.microsoft.com/office/drawing/2014/main" id="{C007E9F8-AC66-41E2-464F-6FE219A1AED1}"/>
              </a:ext>
            </a:extLst>
          </p:cNvPr>
          <p:cNvSpPr txBox="1"/>
          <p:nvPr/>
        </p:nvSpPr>
        <p:spPr>
          <a:xfrm>
            <a:off x="4243646" y="4754398"/>
            <a:ext cx="5907708" cy="800219"/>
          </a:xfrm>
          <a:prstGeom prst="rect">
            <a:avLst/>
          </a:prstGeom>
          <a:noFill/>
        </p:spPr>
        <p:txBody>
          <a:bodyPr wrap="none" rtlCol="0">
            <a:spAutoFit/>
          </a:bodyPr>
          <a:lstStyle/>
          <a:p>
            <a:pPr marL="1200150" lvl="2" indent="-285750">
              <a:buFont typeface="Arial" panose="020B0604020202020204" pitchFamily="34" charset="0"/>
              <a:buChar char="•"/>
            </a:pPr>
            <a:r>
              <a:rPr lang="en-US" sz="1400" dirty="0">
                <a:solidFill>
                  <a:schemeClr val="bg1"/>
                </a:solidFill>
              </a:rPr>
              <a:t>Marks</a:t>
            </a:r>
            <a:r>
              <a:rPr lang="en-US" sz="1800" dirty="0"/>
              <a:t> </a:t>
            </a:r>
            <a:r>
              <a:rPr lang="en-US" sz="1400" dirty="0">
                <a:solidFill>
                  <a:schemeClr val="bg1"/>
                </a:solidFill>
              </a:rPr>
              <a:t>current node as visited</a:t>
            </a:r>
          </a:p>
          <a:p>
            <a:pPr marL="1200150" lvl="2" indent="-285750">
              <a:buFont typeface="Arial" panose="020B0604020202020204" pitchFamily="34" charset="0"/>
              <a:buChar char="•"/>
            </a:pPr>
            <a:endParaRPr lang="en-US" sz="1400" dirty="0">
              <a:solidFill>
                <a:schemeClr val="bg1"/>
              </a:solidFill>
            </a:endParaRPr>
          </a:p>
          <a:p>
            <a:pPr marL="1200150" lvl="2" indent="-285750">
              <a:buFont typeface="Arial" panose="020B0604020202020204" pitchFamily="34" charset="0"/>
              <a:buChar char="•"/>
            </a:pPr>
            <a:r>
              <a:rPr lang="en-US" sz="1400" dirty="0">
                <a:solidFill>
                  <a:schemeClr val="bg1"/>
                </a:solidFill>
              </a:rPr>
              <a:t>Terminates when goal is reached or no more nodes to process</a:t>
            </a:r>
          </a:p>
        </p:txBody>
      </p:sp>
      <p:sp>
        <p:nvSpPr>
          <p:cNvPr id="6" name="Rectangle: Rounded Corners 5">
            <a:extLst>
              <a:ext uri="{FF2B5EF4-FFF2-40B4-BE49-F238E27FC236}">
                <a16:creationId xmlns:a16="http://schemas.microsoft.com/office/drawing/2014/main" id="{2F15A0BF-4921-FD49-5831-61FFE6DC2660}"/>
              </a:ext>
            </a:extLst>
          </p:cNvPr>
          <p:cNvSpPr/>
          <p:nvPr/>
        </p:nvSpPr>
        <p:spPr>
          <a:xfrm>
            <a:off x="8602675" y="1081813"/>
            <a:ext cx="3313786" cy="897306"/>
          </a:xfrm>
          <a:prstGeom prst="round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17" name="Picture 16">
            <a:extLst>
              <a:ext uri="{FF2B5EF4-FFF2-40B4-BE49-F238E27FC236}">
                <a16:creationId xmlns:a16="http://schemas.microsoft.com/office/drawing/2014/main" id="{F0A03C54-6B92-FA22-E464-3B18CCBECC20}"/>
              </a:ext>
            </a:extLst>
          </p:cNvPr>
          <p:cNvPicPr>
            <a:picLocks noChangeAspect="1"/>
          </p:cNvPicPr>
          <p:nvPr/>
        </p:nvPicPr>
        <p:blipFill>
          <a:blip r:embed="rId5"/>
          <a:stretch>
            <a:fillRect/>
          </a:stretch>
        </p:blipFill>
        <p:spPr>
          <a:xfrm>
            <a:off x="8812343" y="1140995"/>
            <a:ext cx="2894449" cy="368604"/>
          </a:xfrm>
          <a:prstGeom prst="rect">
            <a:avLst/>
          </a:prstGeom>
        </p:spPr>
      </p:pic>
      <p:pic>
        <p:nvPicPr>
          <p:cNvPr id="20" name="Picture 19">
            <a:extLst>
              <a:ext uri="{FF2B5EF4-FFF2-40B4-BE49-F238E27FC236}">
                <a16:creationId xmlns:a16="http://schemas.microsoft.com/office/drawing/2014/main" id="{D38A1F4F-8DA2-A74E-1945-A19D723C400D}"/>
              </a:ext>
            </a:extLst>
          </p:cNvPr>
          <p:cNvPicPr>
            <a:picLocks noChangeAspect="1"/>
          </p:cNvPicPr>
          <p:nvPr/>
        </p:nvPicPr>
        <p:blipFill>
          <a:blip r:embed="rId6"/>
          <a:stretch>
            <a:fillRect/>
          </a:stretch>
        </p:blipFill>
        <p:spPr>
          <a:xfrm>
            <a:off x="8812343" y="1558902"/>
            <a:ext cx="2894449" cy="362001"/>
          </a:xfrm>
          <a:prstGeom prst="rect">
            <a:avLst/>
          </a:prstGeom>
        </p:spPr>
      </p:pic>
    </p:spTree>
    <p:extLst>
      <p:ext uri="{BB962C8B-B14F-4D97-AF65-F5344CB8AC3E}">
        <p14:creationId xmlns:p14="http://schemas.microsoft.com/office/powerpoint/2010/main" val="2241337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a:t>
            </a:r>
            <a:r>
              <a:rPr lang="it-IT" sz="3200" dirty="0" err="1">
                <a:solidFill>
                  <a:srgbClr val="971720"/>
                </a:solidFill>
                <a:latin typeface="Century Gothic"/>
                <a:cs typeface="Century Gothic"/>
              </a:rPr>
              <a:t>trajectory</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A9349E3A-0F29-1E13-9868-7D69ED4C4F5E}"/>
                  </a:ext>
                </a:extLst>
              </p:cNvPr>
              <p:cNvSpPr txBox="1"/>
              <p:nvPr/>
            </p:nvSpPr>
            <p:spPr>
              <a:xfrm>
                <a:off x="5602972" y="4616427"/>
                <a:ext cx="5704704" cy="176766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m>
                        <m:mPr>
                          <m:mcs>
                            <m:mc>
                              <m:mcPr>
                                <m:count m:val="1"/>
                                <m:mcJc m:val="center"/>
                              </m:mcPr>
                            </m:mc>
                          </m:mcs>
                          <m:ctrlPr>
                            <a:rPr lang="it-IT" sz="1500" b="0" i="1" smtClean="0">
                              <a:latin typeface="Cambria Math" panose="02040503050406030204" pitchFamily="18" charset="0"/>
                            </a:rPr>
                          </m:ctrlPr>
                        </m:mPr>
                        <m:mr>
                          <m:e>
                            <m:m>
                              <m:mPr>
                                <m:mcs>
                                  <m:mc>
                                    <m:mcPr>
                                      <m:count m:val="1"/>
                                      <m:mcJc m:val="center"/>
                                    </m:mcPr>
                                  </m:mc>
                                </m:mcs>
                                <m:ctrlPr>
                                  <a:rPr lang="it-IT" sz="1500" b="0" i="1" smtClean="0">
                                    <a:latin typeface="Cambria Math" panose="02040503050406030204" pitchFamily="18" charset="0"/>
                                  </a:rPr>
                                </m:ctrlPr>
                              </m:mPr>
                              <m:mr>
                                <m:e>
                                  <m:sSub>
                                    <m:sSubPr>
                                      <m:ctrlPr>
                                        <a:rPr lang="it-IT" sz="1500" i="1">
                                          <a:latin typeface="Cambria Math" panose="02040503050406030204" pitchFamily="18" charset="0"/>
                                        </a:rPr>
                                      </m:ctrlPr>
                                    </m:sSubPr>
                                    <m:e>
                                      <m:r>
                                        <a:rPr lang="it-IT" sz="1500" i="1">
                                          <a:latin typeface="Cambria Math" panose="02040503050406030204" pitchFamily="18" charset="0"/>
                                        </a:rPr>
                                        <m:t>𝜃</m:t>
                                      </m:r>
                                    </m:e>
                                    <m:sub>
                                      <m:r>
                                        <a:rPr lang="it-IT" sz="1500" i="1">
                                          <a:latin typeface="Cambria Math" panose="02040503050406030204" pitchFamily="18" charset="0"/>
                                        </a:rPr>
                                        <m:t>𝑑</m:t>
                                      </m:r>
                                    </m:sub>
                                  </m:sSub>
                                  <m:d>
                                    <m:dPr>
                                      <m:ctrlPr>
                                        <a:rPr lang="it-IT" sz="1500" i="1">
                                          <a:latin typeface="Cambria Math" panose="02040503050406030204" pitchFamily="18" charset="0"/>
                                        </a:rPr>
                                      </m:ctrlPr>
                                    </m:dPr>
                                    <m:e>
                                      <m:r>
                                        <a:rPr lang="it-IT" sz="1500" i="1">
                                          <a:latin typeface="Cambria Math" panose="02040503050406030204" pitchFamily="18" charset="0"/>
                                        </a:rPr>
                                        <m:t>𝑡</m:t>
                                      </m:r>
                                    </m:e>
                                  </m:d>
                                  <m:r>
                                    <a:rPr lang="it-IT" sz="1500" i="1">
                                      <a:latin typeface="Cambria Math" panose="02040503050406030204" pitchFamily="18" charset="0"/>
                                    </a:rPr>
                                    <m:t>=</m:t>
                                  </m:r>
                                  <m:func>
                                    <m:funcPr>
                                      <m:ctrlPr>
                                        <a:rPr lang="it-IT" sz="1500" i="1">
                                          <a:latin typeface="Cambria Math" panose="02040503050406030204" pitchFamily="18" charset="0"/>
                                        </a:rPr>
                                      </m:ctrlPr>
                                    </m:funcPr>
                                    <m:fName>
                                      <m:r>
                                        <m:rPr>
                                          <m:sty m:val="p"/>
                                        </m:rPr>
                                        <a:rPr lang="it-IT" sz="1500" smtClean="0">
                                          <a:latin typeface="Cambria Math" panose="02040503050406030204" pitchFamily="18" charset="0"/>
                                        </a:rPr>
                                        <m:t>atan</m:t>
                                      </m:r>
                                      <m:r>
                                        <a:rPr lang="it-IT" sz="1500" smtClean="0">
                                          <a:latin typeface="Cambria Math" panose="02040503050406030204" pitchFamily="18" charset="0"/>
                                        </a:rPr>
                                        <m:t>2</m:t>
                                      </m:r>
                                    </m:fName>
                                    <m:e>
                                      <m:r>
                                        <a:rPr lang="it-IT" sz="1500" i="1">
                                          <a:latin typeface="Cambria Math" panose="02040503050406030204" pitchFamily="18" charset="0"/>
                                        </a:rPr>
                                        <m:t>(</m:t>
                                      </m:r>
                                      <m:acc>
                                        <m:accPr>
                                          <m:chr m:val="̇"/>
                                          <m:ctrlPr>
                                            <a:rPr lang="it-IT" sz="1500" i="1" smtClean="0">
                                              <a:latin typeface="Cambria Math" panose="02040503050406030204" pitchFamily="18" charset="0"/>
                                            </a:rPr>
                                          </m:ctrlPr>
                                        </m:accPr>
                                        <m:e>
                                          <m:r>
                                            <a:rPr lang="it-IT" sz="1500" b="0" i="1" smtClean="0">
                                              <a:latin typeface="Cambria Math" panose="02040503050406030204" pitchFamily="18" charset="0"/>
                                            </a:rPr>
                                            <m:t>𝑥</m:t>
                                          </m:r>
                                        </m:e>
                                      </m:acc>
                                      <m:d>
                                        <m:dPr>
                                          <m:ctrlPr>
                                            <a:rPr lang="it-IT" sz="1500" i="1">
                                              <a:latin typeface="Cambria Math" panose="02040503050406030204" pitchFamily="18" charset="0"/>
                                            </a:rPr>
                                          </m:ctrlPr>
                                        </m:dPr>
                                        <m:e>
                                          <m:r>
                                            <a:rPr lang="it-IT" sz="1500" i="1">
                                              <a:latin typeface="Cambria Math" panose="02040503050406030204" pitchFamily="18" charset="0"/>
                                            </a:rPr>
                                            <m:t>𝑡</m:t>
                                          </m:r>
                                        </m:e>
                                      </m:d>
                                      <m:r>
                                        <a:rPr lang="it-IT" sz="1500" i="1">
                                          <a:latin typeface="Cambria Math" panose="02040503050406030204" pitchFamily="18" charset="0"/>
                                        </a:rPr>
                                        <m:t>,</m:t>
                                      </m:r>
                                      <m:acc>
                                        <m:accPr>
                                          <m:chr m:val="̇"/>
                                          <m:ctrlPr>
                                            <a:rPr lang="it-IT" sz="1500" i="1">
                                              <a:latin typeface="Cambria Math" panose="02040503050406030204" pitchFamily="18" charset="0"/>
                                            </a:rPr>
                                          </m:ctrlPr>
                                        </m:accPr>
                                        <m:e>
                                          <m:r>
                                            <a:rPr lang="it-IT" sz="1500" b="0" i="1" smtClean="0">
                                              <a:latin typeface="Cambria Math" panose="02040503050406030204" pitchFamily="18" charset="0"/>
                                            </a:rPr>
                                            <m:t>𝑦</m:t>
                                          </m:r>
                                        </m:e>
                                      </m:acc>
                                      <m:r>
                                        <a:rPr lang="it-IT" sz="1500" i="1">
                                          <a:latin typeface="Cambria Math" panose="02040503050406030204" pitchFamily="18" charset="0"/>
                                        </a:rPr>
                                        <m:t>(</m:t>
                                      </m:r>
                                      <m:r>
                                        <a:rPr lang="it-IT" sz="1500" i="1">
                                          <a:latin typeface="Cambria Math" panose="02040503050406030204" pitchFamily="18" charset="0"/>
                                        </a:rPr>
                                        <m:t>𝑡</m:t>
                                      </m:r>
                                      <m:r>
                                        <a:rPr lang="it-IT" sz="1500" i="1">
                                          <a:latin typeface="Cambria Math" panose="02040503050406030204" pitchFamily="18" charset="0"/>
                                        </a:rPr>
                                        <m:t>)</m:t>
                                      </m:r>
                                    </m:e>
                                  </m:func>
                                  <m:r>
                                    <a:rPr lang="it-IT" sz="1500" i="1">
                                      <a:latin typeface="Cambria Math" panose="02040503050406030204" pitchFamily="18" charset="0"/>
                                    </a:rPr>
                                    <m:t>)</m:t>
                                  </m:r>
                                </m:e>
                              </m:mr>
                              <m:mr>
                                <m:e>
                                  <m:sSub>
                                    <m:sSubPr>
                                      <m:ctrlPr>
                                        <a:rPr lang="it-IT" sz="1600" i="1" smtClean="0">
                                          <a:latin typeface="Cambria Math" panose="02040503050406030204" pitchFamily="18" charset="0"/>
                                        </a:rPr>
                                      </m:ctrlPr>
                                    </m:sSubPr>
                                    <m:e>
                                      <m:r>
                                        <a:rPr lang="it-IT" sz="1600" i="1">
                                          <a:latin typeface="Cambria Math" panose="02040503050406030204" pitchFamily="18" charset="0"/>
                                        </a:rPr>
                                        <m:t>𝜙</m:t>
                                      </m:r>
                                    </m:e>
                                    <m:sub>
                                      <m:r>
                                        <a:rPr lang="it-IT" sz="1600" i="1">
                                          <a:latin typeface="Cambria Math" panose="02040503050406030204" pitchFamily="18" charset="0"/>
                                        </a:rPr>
                                        <m:t>𝑑</m:t>
                                      </m:r>
                                    </m:sub>
                                  </m:sSub>
                                  <m:r>
                                    <a:rPr lang="it-IT" sz="1600" i="1">
                                      <a:latin typeface="Cambria Math" panose="02040503050406030204" pitchFamily="18" charset="0"/>
                                    </a:rPr>
                                    <m:t>(</m:t>
                                  </m:r>
                                  <m:r>
                                    <a:rPr lang="it-IT" sz="1600" i="1">
                                      <a:latin typeface="Cambria Math" panose="02040503050406030204" pitchFamily="18" charset="0"/>
                                    </a:rPr>
                                    <m:t>𝑡</m:t>
                                  </m:r>
                                  <m:r>
                                    <a:rPr lang="it-IT" sz="1600" i="1">
                                      <a:latin typeface="Cambria Math" panose="02040503050406030204" pitchFamily="18" charset="0"/>
                                    </a:rPr>
                                    <m:t>)=</m:t>
                                  </m:r>
                                  <m:r>
                                    <m:rPr>
                                      <m:sty m:val="p"/>
                                    </m:rPr>
                                    <a:rPr lang="it-IT" sz="1600">
                                      <a:latin typeface="Cambria Math" panose="02040503050406030204" pitchFamily="18" charset="0"/>
                                    </a:rPr>
                                    <m:t>atan</m:t>
                                  </m:r>
                                  <m:d>
                                    <m:dPr>
                                      <m:ctrlPr>
                                        <a:rPr lang="it-IT" sz="1600" i="1">
                                          <a:latin typeface="Cambria Math" panose="02040503050406030204" pitchFamily="18" charset="0"/>
                                        </a:rPr>
                                      </m:ctrlPr>
                                    </m:dPr>
                                    <m:e>
                                      <m:r>
                                        <a:rPr lang="it-IT" sz="1600" i="1">
                                          <a:latin typeface="Cambria Math" panose="02040503050406030204" pitchFamily="18" charset="0"/>
                                        </a:rPr>
                                        <m:t>𝑙</m:t>
                                      </m:r>
                                      <m:f>
                                        <m:fPr>
                                          <m:ctrlPr>
                                            <a:rPr lang="it-IT" sz="1600" i="1">
                                              <a:latin typeface="Cambria Math" panose="02040503050406030204" pitchFamily="18" charset="0"/>
                                            </a:rPr>
                                          </m:ctrlPr>
                                        </m:fPr>
                                        <m:num>
                                          <m:acc>
                                            <m:accPr>
                                              <m:chr m:val="̈"/>
                                              <m:ctrlPr>
                                                <a:rPr lang="it-IT" sz="1600" i="1">
                                                  <a:latin typeface="Cambria Math" panose="02040503050406030204" pitchFamily="18" charset="0"/>
                                                </a:rPr>
                                              </m:ctrlPr>
                                            </m:accPr>
                                            <m:e>
                                              <m:r>
                                                <a:rPr lang="it-IT" sz="1600" i="1">
                                                  <a:latin typeface="Cambria Math" panose="02040503050406030204" pitchFamily="18" charset="0"/>
                                                </a:rPr>
                                                <m:t>𝑦</m:t>
                                              </m:r>
                                            </m:e>
                                          </m:acc>
                                          <m:d>
                                            <m:dPr>
                                              <m:ctrlPr>
                                                <a:rPr lang="it-IT" sz="1600" i="1">
                                                  <a:latin typeface="Cambria Math" panose="02040503050406030204" pitchFamily="18" charset="0"/>
                                                </a:rPr>
                                              </m:ctrlPr>
                                            </m:dPr>
                                            <m:e>
                                              <m:r>
                                                <m:rPr>
                                                  <m:brk m:alnAt="7"/>
                                                </m:rPr>
                                                <a:rPr lang="it-IT" sz="1600" i="1">
                                                  <a:latin typeface="Cambria Math" panose="02040503050406030204" pitchFamily="18" charset="0"/>
                                                </a:rPr>
                                                <m:t>𝑡</m:t>
                                              </m:r>
                                            </m:e>
                                          </m:d>
                                          <m:acc>
                                            <m:accPr>
                                              <m:chr m:val="̇"/>
                                              <m:ctrlPr>
                                                <a:rPr lang="it-IT" sz="1600" i="1">
                                                  <a:latin typeface="Cambria Math" panose="02040503050406030204" pitchFamily="18" charset="0"/>
                                                </a:rPr>
                                              </m:ctrlPr>
                                            </m:accPr>
                                            <m:e>
                                              <m:r>
                                                <a:rPr lang="it-IT" sz="1600" i="1">
                                                  <a:latin typeface="Cambria Math" panose="02040503050406030204" pitchFamily="18" charset="0"/>
                                                </a:rPr>
                                                <m:t>𝑥</m:t>
                                              </m:r>
                                            </m:e>
                                          </m:acc>
                                          <m:d>
                                            <m:dPr>
                                              <m:ctrlPr>
                                                <a:rPr lang="it-IT" sz="1600" i="1">
                                                  <a:latin typeface="Cambria Math" panose="02040503050406030204" pitchFamily="18" charset="0"/>
                                                </a:rPr>
                                              </m:ctrlPr>
                                            </m:dPr>
                                            <m:e>
                                              <m:r>
                                                <a:rPr lang="it-IT" sz="1600" i="1">
                                                  <a:latin typeface="Cambria Math" panose="02040503050406030204" pitchFamily="18" charset="0"/>
                                                </a:rPr>
                                                <m:t>𝑡</m:t>
                                              </m:r>
                                            </m:e>
                                          </m:d>
                                          <m:r>
                                            <a:rPr lang="it-IT" sz="1600" i="1">
                                              <a:latin typeface="Cambria Math" panose="02040503050406030204" pitchFamily="18" charset="0"/>
                                            </a:rPr>
                                            <m:t>−</m:t>
                                          </m:r>
                                          <m:acc>
                                            <m:accPr>
                                              <m:chr m:val="̈"/>
                                              <m:ctrlPr>
                                                <a:rPr lang="it-IT" sz="1600" i="1">
                                                  <a:latin typeface="Cambria Math" panose="02040503050406030204" pitchFamily="18" charset="0"/>
                                                </a:rPr>
                                              </m:ctrlPr>
                                            </m:accPr>
                                            <m:e>
                                              <m:r>
                                                <a:rPr lang="it-IT" sz="1600" i="1">
                                                  <a:latin typeface="Cambria Math" panose="02040503050406030204" pitchFamily="18" charset="0"/>
                                                </a:rPr>
                                                <m:t>𝑥</m:t>
                                              </m:r>
                                            </m:e>
                                          </m:acc>
                                          <m:d>
                                            <m:dPr>
                                              <m:ctrlPr>
                                                <a:rPr lang="it-IT" sz="1600" i="1">
                                                  <a:latin typeface="Cambria Math" panose="02040503050406030204" pitchFamily="18" charset="0"/>
                                                </a:rPr>
                                              </m:ctrlPr>
                                            </m:dPr>
                                            <m:e>
                                              <m:r>
                                                <m:rPr>
                                                  <m:brk m:alnAt="7"/>
                                                </m:rPr>
                                                <a:rPr lang="it-IT" sz="1600" i="1">
                                                  <a:latin typeface="Cambria Math" panose="02040503050406030204" pitchFamily="18" charset="0"/>
                                                </a:rPr>
                                                <m:t>𝑡</m:t>
                                              </m:r>
                                            </m:e>
                                          </m:d>
                                          <m:acc>
                                            <m:accPr>
                                              <m:chr m:val="̇"/>
                                              <m:ctrlPr>
                                                <a:rPr lang="it-IT" sz="1600" i="1">
                                                  <a:latin typeface="Cambria Math" panose="02040503050406030204" pitchFamily="18" charset="0"/>
                                                </a:rPr>
                                              </m:ctrlPr>
                                            </m:accPr>
                                            <m:e>
                                              <m:r>
                                                <a:rPr lang="it-IT" sz="1600" i="1">
                                                  <a:latin typeface="Cambria Math" panose="02040503050406030204" pitchFamily="18" charset="0"/>
                                                </a:rPr>
                                                <m:t>𝑦</m:t>
                                              </m:r>
                                            </m:e>
                                          </m:acc>
                                          <m:d>
                                            <m:dPr>
                                              <m:ctrlPr>
                                                <a:rPr lang="it-IT" sz="1600" i="1">
                                                  <a:latin typeface="Cambria Math" panose="02040503050406030204" pitchFamily="18" charset="0"/>
                                                </a:rPr>
                                              </m:ctrlPr>
                                            </m:dPr>
                                            <m:e>
                                              <m:r>
                                                <a:rPr lang="it-IT" sz="1600" i="1">
                                                  <a:latin typeface="Cambria Math" panose="02040503050406030204" pitchFamily="18" charset="0"/>
                                                </a:rPr>
                                                <m:t>𝑡</m:t>
                                              </m:r>
                                            </m:e>
                                          </m:d>
                                        </m:num>
                                        <m:den>
                                          <m:sSup>
                                            <m:sSupPr>
                                              <m:ctrlPr>
                                                <a:rPr lang="it-IT" sz="1600" i="1">
                                                  <a:latin typeface="Cambria Math" panose="02040503050406030204" pitchFamily="18" charset="0"/>
                                                </a:rPr>
                                              </m:ctrlPr>
                                            </m:sSupPr>
                                            <m:e>
                                              <m:acc>
                                                <m:accPr>
                                                  <m:chr m:val="̇"/>
                                                  <m:ctrlPr>
                                                    <a:rPr lang="it-IT" sz="1600" i="1">
                                                      <a:latin typeface="Cambria Math" panose="02040503050406030204" pitchFamily="18" charset="0"/>
                                                    </a:rPr>
                                                  </m:ctrlPr>
                                                </m:accPr>
                                                <m:e>
                                                  <m:r>
                                                    <a:rPr lang="it-IT" sz="1600" i="1">
                                                      <a:latin typeface="Cambria Math" panose="02040503050406030204" pitchFamily="18" charset="0"/>
                                                    </a:rPr>
                                                    <m:t>𝑥</m:t>
                                                  </m:r>
                                                </m:e>
                                              </m:acc>
                                            </m:e>
                                            <m:sup>
                                              <m:r>
                                                <a:rPr lang="it-IT" sz="1600" i="1">
                                                  <a:latin typeface="Cambria Math" panose="02040503050406030204" pitchFamily="18" charset="0"/>
                                                </a:rPr>
                                                <m:t>2</m:t>
                                              </m:r>
                                            </m:sup>
                                          </m:sSup>
                                          <m:d>
                                            <m:dPr>
                                              <m:ctrlPr>
                                                <a:rPr lang="it-IT" sz="1600" i="1">
                                                  <a:latin typeface="Cambria Math" panose="02040503050406030204" pitchFamily="18" charset="0"/>
                                                </a:rPr>
                                              </m:ctrlPr>
                                            </m:dPr>
                                            <m:e>
                                              <m:r>
                                                <a:rPr lang="it-IT" sz="1600" i="1">
                                                  <a:latin typeface="Cambria Math" panose="02040503050406030204" pitchFamily="18" charset="0"/>
                                                </a:rPr>
                                                <m:t>𝑡</m:t>
                                              </m:r>
                                            </m:e>
                                          </m:d>
                                          <m:r>
                                            <a:rPr lang="it-IT" sz="1600" i="1">
                                              <a:latin typeface="Cambria Math" panose="02040503050406030204" pitchFamily="18" charset="0"/>
                                            </a:rPr>
                                            <m:t>+</m:t>
                                          </m:r>
                                          <m:sSup>
                                            <m:sSupPr>
                                              <m:ctrlPr>
                                                <a:rPr lang="it-IT" sz="1600" i="1">
                                                  <a:latin typeface="Cambria Math" panose="02040503050406030204" pitchFamily="18" charset="0"/>
                                                </a:rPr>
                                              </m:ctrlPr>
                                            </m:sSupPr>
                                            <m:e>
                                              <m:acc>
                                                <m:accPr>
                                                  <m:chr m:val="̇"/>
                                                  <m:ctrlPr>
                                                    <a:rPr lang="it-IT" sz="1600" i="1">
                                                      <a:latin typeface="Cambria Math" panose="02040503050406030204" pitchFamily="18" charset="0"/>
                                                    </a:rPr>
                                                  </m:ctrlPr>
                                                </m:accPr>
                                                <m:e>
                                                  <m:r>
                                                    <a:rPr lang="it-IT" sz="1600" i="1">
                                                      <a:latin typeface="Cambria Math" panose="02040503050406030204" pitchFamily="18" charset="0"/>
                                                    </a:rPr>
                                                    <m:t>𝑦</m:t>
                                                  </m:r>
                                                </m:e>
                                              </m:acc>
                                            </m:e>
                                            <m:sup>
                                              <m:r>
                                                <a:rPr lang="it-IT" sz="1600" i="1">
                                                  <a:latin typeface="Cambria Math" panose="02040503050406030204" pitchFamily="18" charset="0"/>
                                                </a:rPr>
                                                <m:t>2</m:t>
                                              </m:r>
                                            </m:sup>
                                          </m:sSup>
                                          <m:d>
                                            <m:dPr>
                                              <m:ctrlPr>
                                                <a:rPr lang="it-IT" sz="1600" i="1">
                                                  <a:latin typeface="Cambria Math" panose="02040503050406030204" pitchFamily="18" charset="0"/>
                                                </a:rPr>
                                              </m:ctrlPr>
                                            </m:dPr>
                                            <m:e>
                                              <m:r>
                                                <a:rPr lang="it-IT" sz="1600" i="1">
                                                  <a:latin typeface="Cambria Math" panose="02040503050406030204" pitchFamily="18" charset="0"/>
                                                </a:rPr>
                                                <m:t>𝑡</m:t>
                                              </m:r>
                                            </m:e>
                                          </m:d>
                                        </m:den>
                                      </m:f>
                                    </m:e>
                                  </m:d>
                                </m:e>
                              </m:mr>
                            </m:m>
                          </m:e>
                        </m:mr>
                        <m:mr>
                          <m:e>
                            <m:m>
                              <m:mPr>
                                <m:mcs>
                                  <m:mc>
                                    <m:mcPr>
                                      <m:count m:val="1"/>
                                      <m:mcJc m:val="center"/>
                                    </m:mcPr>
                                  </m:mc>
                                </m:mcs>
                                <m:ctrlPr>
                                  <a:rPr lang="it-IT" sz="1500" b="0" i="1" smtClean="0">
                                    <a:latin typeface="Cambria Math" panose="02040503050406030204" pitchFamily="18" charset="0"/>
                                  </a:rPr>
                                </m:ctrlPr>
                              </m:mPr>
                              <m:mr>
                                <m:e>
                                  <m:sSub>
                                    <m:sSubPr>
                                      <m:ctrlPr>
                                        <a:rPr lang="it-IT" sz="1500" i="1">
                                          <a:latin typeface="Cambria Math" panose="02040503050406030204" pitchFamily="18" charset="0"/>
                                        </a:rPr>
                                      </m:ctrlPr>
                                    </m:sSubPr>
                                    <m:e>
                                      <m:r>
                                        <a:rPr lang="it-IT" sz="1500" i="1">
                                          <a:latin typeface="Cambria Math" panose="02040503050406030204" pitchFamily="18" charset="0"/>
                                        </a:rPr>
                                        <m:t>𝑣</m:t>
                                      </m:r>
                                    </m:e>
                                    <m:sub>
                                      <m:r>
                                        <a:rPr lang="it-IT" sz="1500" i="1">
                                          <a:latin typeface="Cambria Math" panose="02040503050406030204" pitchFamily="18" charset="0"/>
                                        </a:rPr>
                                        <m:t>𝑑</m:t>
                                      </m:r>
                                    </m:sub>
                                  </m:sSub>
                                  <m:r>
                                    <a:rPr lang="it-IT" sz="1500" i="1">
                                      <a:latin typeface="Cambria Math" panose="02040503050406030204" pitchFamily="18" charset="0"/>
                                    </a:rPr>
                                    <m:t>(</m:t>
                                  </m:r>
                                  <m:r>
                                    <a:rPr lang="it-IT" sz="1500" i="1">
                                      <a:latin typeface="Cambria Math" panose="02040503050406030204" pitchFamily="18" charset="0"/>
                                    </a:rPr>
                                    <m:t>𝑡</m:t>
                                  </m:r>
                                  <m:r>
                                    <a:rPr lang="it-IT" sz="1500" i="1">
                                      <a:latin typeface="Cambria Math" panose="02040503050406030204" pitchFamily="18" charset="0"/>
                                    </a:rPr>
                                    <m:t>)=</m:t>
                                  </m:r>
                                  <m:r>
                                    <m:rPr>
                                      <m:brk m:alnAt="7"/>
                                    </m:rPr>
                                    <a:rPr lang="it-IT" sz="1500" i="1">
                                      <a:latin typeface="Cambria Math" panose="02040503050406030204" pitchFamily="18" charset="0"/>
                                    </a:rPr>
                                    <m:t>±</m:t>
                                  </m:r>
                                  <m:rad>
                                    <m:radPr>
                                      <m:degHide m:val="on"/>
                                      <m:ctrlPr>
                                        <a:rPr lang="it-IT" sz="1500" i="1">
                                          <a:latin typeface="Cambria Math" panose="02040503050406030204" pitchFamily="18" charset="0"/>
                                        </a:rPr>
                                      </m:ctrlPr>
                                    </m:radPr>
                                    <m:deg/>
                                    <m:e>
                                      <m:sSup>
                                        <m:sSupPr>
                                          <m:ctrlPr>
                                            <a:rPr lang="it-IT" sz="1500" i="1">
                                              <a:latin typeface="Cambria Math" panose="02040503050406030204" pitchFamily="18" charset="0"/>
                                            </a:rPr>
                                          </m:ctrlPr>
                                        </m:sSupPr>
                                        <m:e>
                                          <m:acc>
                                            <m:accPr>
                                              <m:chr m:val="̇"/>
                                              <m:ctrlPr>
                                                <a:rPr lang="it-IT" sz="1500" i="1">
                                                  <a:latin typeface="Cambria Math" panose="02040503050406030204" pitchFamily="18" charset="0"/>
                                                </a:rPr>
                                              </m:ctrlPr>
                                            </m:accPr>
                                            <m:e>
                                              <m:r>
                                                <a:rPr lang="it-IT" sz="1500" i="1">
                                                  <a:latin typeface="Cambria Math" panose="02040503050406030204" pitchFamily="18" charset="0"/>
                                                </a:rPr>
                                                <m:t>𝑥</m:t>
                                              </m:r>
                                            </m:e>
                                          </m:acc>
                                        </m:e>
                                        <m:sup>
                                          <m:r>
                                            <a:rPr lang="it-IT" sz="1500" i="1">
                                              <a:latin typeface="Cambria Math" panose="02040503050406030204" pitchFamily="18" charset="0"/>
                                            </a:rPr>
                                            <m:t>2</m:t>
                                          </m:r>
                                        </m:sup>
                                      </m:sSup>
                                      <m:d>
                                        <m:dPr>
                                          <m:ctrlPr>
                                            <a:rPr lang="it-IT" sz="1500" i="1">
                                              <a:latin typeface="Cambria Math" panose="02040503050406030204" pitchFamily="18" charset="0"/>
                                            </a:rPr>
                                          </m:ctrlPr>
                                        </m:dPr>
                                        <m:e>
                                          <m:r>
                                            <a:rPr lang="it-IT" sz="1500" i="1">
                                              <a:latin typeface="Cambria Math" panose="02040503050406030204" pitchFamily="18" charset="0"/>
                                            </a:rPr>
                                            <m:t>𝑡</m:t>
                                          </m:r>
                                        </m:e>
                                      </m:d>
                                      <m:r>
                                        <a:rPr lang="it-IT" sz="1500" i="1">
                                          <a:latin typeface="Cambria Math" panose="02040503050406030204" pitchFamily="18" charset="0"/>
                                        </a:rPr>
                                        <m:t>+</m:t>
                                      </m:r>
                                      <m:sSup>
                                        <m:sSupPr>
                                          <m:ctrlPr>
                                            <a:rPr lang="it-IT" sz="1500" i="1">
                                              <a:latin typeface="Cambria Math" panose="02040503050406030204" pitchFamily="18" charset="0"/>
                                            </a:rPr>
                                          </m:ctrlPr>
                                        </m:sSupPr>
                                        <m:e>
                                          <m:acc>
                                            <m:accPr>
                                              <m:chr m:val="̇"/>
                                              <m:ctrlPr>
                                                <a:rPr lang="it-IT" sz="1500" i="1">
                                                  <a:latin typeface="Cambria Math" panose="02040503050406030204" pitchFamily="18" charset="0"/>
                                                </a:rPr>
                                              </m:ctrlPr>
                                            </m:accPr>
                                            <m:e>
                                              <m:r>
                                                <a:rPr lang="it-IT" sz="1500" i="1">
                                                  <a:latin typeface="Cambria Math" panose="02040503050406030204" pitchFamily="18" charset="0"/>
                                                </a:rPr>
                                                <m:t>𝑦</m:t>
                                              </m:r>
                                            </m:e>
                                          </m:acc>
                                        </m:e>
                                        <m:sup>
                                          <m:r>
                                            <a:rPr lang="it-IT" sz="1500" i="1">
                                              <a:latin typeface="Cambria Math" panose="02040503050406030204" pitchFamily="18" charset="0"/>
                                            </a:rPr>
                                            <m:t>2</m:t>
                                          </m:r>
                                        </m:sup>
                                      </m:sSup>
                                      <m:d>
                                        <m:dPr>
                                          <m:ctrlPr>
                                            <a:rPr lang="it-IT" sz="1500" i="1">
                                              <a:latin typeface="Cambria Math" panose="02040503050406030204" pitchFamily="18" charset="0"/>
                                            </a:rPr>
                                          </m:ctrlPr>
                                        </m:dPr>
                                        <m:e>
                                          <m:r>
                                            <a:rPr lang="it-IT" sz="1500" i="1">
                                              <a:latin typeface="Cambria Math" panose="02040503050406030204" pitchFamily="18" charset="0"/>
                                            </a:rPr>
                                            <m:t>𝑡</m:t>
                                          </m:r>
                                        </m:e>
                                      </m:d>
                                    </m:e>
                                  </m:rad>
                                </m:e>
                              </m:mr>
                              <m:mr>
                                <m:e>
                                  <m:r>
                                    <a:rPr lang="it-IT" sz="1500" b="0" i="1" smtClean="0">
                                      <a:latin typeface="Cambria Math" panose="02040503050406030204" pitchFamily="18" charset="0"/>
                                    </a:rPr>
                                    <m:t>                        </m:t>
                                  </m:r>
                                  <m:sSub>
                                    <m:sSubPr>
                                      <m:ctrlPr>
                                        <a:rPr lang="it-IT" sz="1500" b="0" i="1" smtClean="0">
                                          <a:latin typeface="Cambria Math" panose="02040503050406030204" pitchFamily="18" charset="0"/>
                                        </a:rPr>
                                      </m:ctrlPr>
                                    </m:sSubPr>
                                    <m:e>
                                      <m:r>
                                        <a:rPr lang="it-IT" sz="1500" b="0" i="1" smtClean="0">
                                          <a:latin typeface="Cambria Math" panose="02040503050406030204" pitchFamily="18" charset="0"/>
                                        </a:rPr>
                                        <m:t>𝜔</m:t>
                                      </m:r>
                                    </m:e>
                                    <m:sub>
                                      <m:r>
                                        <a:rPr lang="it-IT" sz="1500" b="0" i="1" smtClean="0">
                                          <a:latin typeface="Cambria Math" panose="02040503050406030204" pitchFamily="18" charset="0"/>
                                        </a:rPr>
                                        <m:t>𝑑</m:t>
                                      </m:r>
                                      <m:d>
                                        <m:dPr>
                                          <m:ctrlPr>
                                            <a:rPr lang="it-IT" sz="1500" b="0" i="1" smtClean="0">
                                              <a:latin typeface="Cambria Math" panose="02040503050406030204" pitchFamily="18" charset="0"/>
                                            </a:rPr>
                                          </m:ctrlPr>
                                        </m:dPr>
                                        <m:e>
                                          <m:r>
                                            <a:rPr lang="it-IT" sz="1500" b="0" i="1" smtClean="0">
                                              <a:latin typeface="Cambria Math" panose="02040503050406030204" pitchFamily="18" charset="0"/>
                                            </a:rPr>
                                            <m:t>𝑡</m:t>
                                          </m:r>
                                        </m:e>
                                      </m:d>
                                    </m:sub>
                                  </m:sSub>
                                  <m:r>
                                    <a:rPr lang="it-IT" sz="1500" b="0" i="1" smtClean="0">
                                      <a:latin typeface="Cambria Math" panose="02040503050406030204" pitchFamily="18" charset="0"/>
                                    </a:rPr>
                                    <m:t>=</m:t>
                                  </m:r>
                                  <m:r>
                                    <a:rPr lang="it-IT" sz="1500" b="0" i="1" smtClean="0">
                                      <a:latin typeface="Cambria Math" panose="02040503050406030204" pitchFamily="18" charset="0"/>
                                    </a:rPr>
                                    <m:t>𝑙</m:t>
                                  </m:r>
                                  <m:r>
                                    <a:rPr lang="it-IT" sz="1500" b="0" i="1" smtClean="0">
                                      <a:latin typeface="Cambria Math" panose="02040503050406030204" pitchFamily="18" charset="0"/>
                                    </a:rPr>
                                    <m:t> </m:t>
                                  </m:r>
                                  <m:sSub>
                                    <m:sSubPr>
                                      <m:ctrlPr>
                                        <a:rPr lang="it-IT" sz="1500" b="0" i="1" smtClean="0">
                                          <a:latin typeface="Cambria Math" panose="02040503050406030204" pitchFamily="18" charset="0"/>
                                        </a:rPr>
                                      </m:ctrlPr>
                                    </m:sSubPr>
                                    <m:e>
                                      <m:r>
                                        <a:rPr lang="it-IT" sz="1500" b="0" i="1" smtClean="0">
                                          <a:latin typeface="Cambria Math" panose="02040503050406030204" pitchFamily="18" charset="0"/>
                                        </a:rPr>
                                        <m:t>𝑣</m:t>
                                      </m:r>
                                    </m:e>
                                    <m:sub>
                                      <m:r>
                                        <a:rPr lang="it-IT" sz="1500" b="0" i="1" smtClean="0">
                                          <a:latin typeface="Cambria Math" panose="02040503050406030204" pitchFamily="18" charset="0"/>
                                        </a:rPr>
                                        <m:t>𝑑</m:t>
                                      </m:r>
                                    </m:sub>
                                  </m:sSub>
                                  <m:r>
                                    <a:rPr lang="it-IT" sz="1500" b="0" i="1" smtClean="0">
                                      <a:latin typeface="Cambria Math" panose="02040503050406030204" pitchFamily="18" charset="0"/>
                                    </a:rPr>
                                    <m:t> </m:t>
                                  </m:r>
                                  <m:f>
                                    <m:fPr>
                                      <m:ctrlPr>
                                        <a:rPr lang="it-IT" sz="1500" b="0" i="1" smtClean="0">
                                          <a:latin typeface="Cambria Math" panose="02040503050406030204" pitchFamily="18" charset="0"/>
                                        </a:rPr>
                                      </m:ctrlPr>
                                    </m:fPr>
                                    <m:num>
                                      <m:d>
                                        <m:dPr>
                                          <m:ctrlPr>
                                            <a:rPr lang="it-IT" sz="1500" b="0" i="1" smtClean="0">
                                              <a:latin typeface="Cambria Math" panose="02040503050406030204" pitchFamily="18" charset="0"/>
                                            </a:rPr>
                                          </m:ctrlPr>
                                        </m:dPr>
                                        <m:e>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m:rPr>
                                                      <m:brk m:alnAt="7"/>
                                                    </m:rPr>
                                                    <a:rPr lang="it-IT" sz="1500" b="0" i="1" smtClean="0">
                                                      <a:latin typeface="Cambria Math" panose="02040503050406030204" pitchFamily="18" charset="0"/>
                                                    </a:rPr>
                                                    <m:t>𝑦</m:t>
                                                  </m:r>
                                                </m:e>
                                              </m:acc>
                                            </m:e>
                                            <m:sub>
                                              <m:r>
                                                <m:rPr>
                                                  <m:brk m:alnAt="7"/>
                                                </m:rPr>
                                                <a:rPr lang="it-IT" sz="1500" b="0" i="1" smtClean="0">
                                                  <a:latin typeface="Cambria Math" panose="02040503050406030204" pitchFamily="18" charset="0"/>
                                                </a:rPr>
                                                <m:t>𝑑</m:t>
                                              </m:r>
                                            </m:sub>
                                          </m:sSub>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m:rPr>
                                                      <m:brk m:alnAt="7"/>
                                                    </m:rPr>
                                                    <a:rPr lang="it-IT" sz="1500" b="0" i="1" smtClean="0">
                                                      <a:latin typeface="Cambria Math" panose="02040503050406030204" pitchFamily="18" charset="0"/>
                                                    </a:rPr>
                                                    <m:t>𝑥</m:t>
                                                  </m:r>
                                                </m:e>
                                              </m:acc>
                                            </m:e>
                                            <m:sub>
                                              <m:r>
                                                <m:rPr>
                                                  <m:brk m:alnAt="7"/>
                                                </m:rPr>
                                                <a:rPr lang="it-IT" sz="1500" b="0" i="1" smtClean="0">
                                                  <a:latin typeface="Cambria Math" panose="02040503050406030204" pitchFamily="18" charset="0"/>
                                                </a:rPr>
                                                <m:t>𝑑</m:t>
                                              </m:r>
                                            </m:sub>
                                          </m:sSub>
                                          <m:r>
                                            <m:rPr>
                                              <m:brk m:alnAt="7"/>
                                            </m:rPr>
                                            <a:rPr lang="it-IT" sz="1500" b="0" i="1" smtClean="0">
                                              <a:latin typeface="Cambria Math" panose="02040503050406030204" pitchFamily="18" charset="0"/>
                                            </a:rPr>
                                            <m:t>−</m:t>
                                          </m:r>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m:rPr>
                                                      <m:brk m:alnAt="7"/>
                                                    </m:rPr>
                                                    <a:rPr lang="it-IT" sz="1500" b="0" i="1" smtClean="0">
                                                      <a:latin typeface="Cambria Math" panose="02040503050406030204" pitchFamily="18" charset="0"/>
                                                    </a:rPr>
                                                    <m:t>𝑥</m:t>
                                                  </m:r>
                                                </m:e>
                                              </m:acc>
                                            </m:e>
                                            <m:sub>
                                              <m:r>
                                                <m:rPr>
                                                  <m:brk m:alnAt="7"/>
                                                </m:rPr>
                                                <a:rPr lang="it-IT" sz="1500" b="0" i="1" smtClean="0">
                                                  <a:latin typeface="Cambria Math" panose="02040503050406030204" pitchFamily="18" charset="0"/>
                                                </a:rPr>
                                                <m:t>𝑑</m:t>
                                              </m:r>
                                            </m:sub>
                                          </m:sSub>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𝑦</m:t>
                                                  </m:r>
                                                </m:e>
                                              </m:acc>
                                            </m:e>
                                            <m:sub>
                                              <m:r>
                                                <m:rPr>
                                                  <m:brk m:alnAt="7"/>
                                                </m:rPr>
                                                <a:rPr lang="it-IT" sz="1500" b="0" i="1" smtClean="0">
                                                  <a:latin typeface="Cambria Math" panose="02040503050406030204" pitchFamily="18" charset="0"/>
                                                </a:rPr>
                                                <m:t>𝑑</m:t>
                                              </m:r>
                                            </m:sub>
                                          </m:sSub>
                                        </m:e>
                                      </m:d>
                                      <m:sSubSup>
                                        <m:sSubSupPr>
                                          <m:ctrlPr>
                                            <a:rPr lang="it-IT" sz="1500" b="0" i="1" smtClean="0">
                                              <a:latin typeface="Cambria Math" panose="02040503050406030204" pitchFamily="18" charset="0"/>
                                            </a:rPr>
                                          </m:ctrlPr>
                                        </m:sSubSupPr>
                                        <m:e>
                                          <m:r>
                                            <m:rPr>
                                              <m:brk m:alnAt="7"/>
                                            </m:rPr>
                                            <a:rPr lang="it-IT" sz="1500" b="0" i="1" smtClean="0">
                                              <a:latin typeface="Cambria Math" panose="02040503050406030204" pitchFamily="18" charset="0"/>
                                            </a:rPr>
                                            <m:t>𝑣</m:t>
                                          </m:r>
                                        </m:e>
                                        <m:sub>
                                          <m:r>
                                            <m:rPr>
                                              <m:brk m:alnAt="7"/>
                                            </m:rPr>
                                            <a:rPr lang="it-IT" sz="1500" b="0" i="1" smtClean="0">
                                              <a:latin typeface="Cambria Math" panose="02040503050406030204" pitchFamily="18" charset="0"/>
                                            </a:rPr>
                                            <m:t>𝑑</m:t>
                                          </m:r>
                                        </m:sub>
                                        <m:sup>
                                          <m:r>
                                            <m:rPr>
                                              <m:brk m:alnAt="7"/>
                                            </m:rPr>
                                            <a:rPr lang="it-IT" sz="1500" b="0" i="1" smtClean="0">
                                              <a:latin typeface="Cambria Math" panose="02040503050406030204" pitchFamily="18" charset="0"/>
                                            </a:rPr>
                                            <m:t>2</m:t>
                                          </m:r>
                                        </m:sup>
                                      </m:sSubSup>
                                      <m:r>
                                        <a:rPr lang="it-IT" sz="1500" b="0" i="1" smtClean="0">
                                          <a:latin typeface="Cambria Math" panose="02040503050406030204" pitchFamily="18" charset="0"/>
                                        </a:rPr>
                                        <m:t>−3(</m:t>
                                      </m:r>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𝑦</m:t>
                                              </m:r>
                                            </m:e>
                                          </m:acc>
                                        </m:e>
                                        <m:sub>
                                          <m:r>
                                            <m:rPr>
                                              <m:brk m:alnAt="7"/>
                                            </m:rPr>
                                            <a:rPr lang="it-IT" sz="1500" b="0" i="1" smtClean="0">
                                              <a:latin typeface="Cambria Math" panose="02040503050406030204" pitchFamily="18" charset="0"/>
                                            </a:rPr>
                                            <m:t>𝑑</m:t>
                                          </m:r>
                                        </m:sub>
                                      </m:sSub>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𝑥</m:t>
                                              </m:r>
                                            </m:e>
                                          </m:acc>
                                        </m:e>
                                        <m:sub>
                                          <m:r>
                                            <m:rPr>
                                              <m:brk m:alnAt="7"/>
                                            </m:rPr>
                                            <a:rPr lang="it-IT" sz="1500" b="0" i="1" smtClean="0">
                                              <a:latin typeface="Cambria Math" panose="02040503050406030204" pitchFamily="18" charset="0"/>
                                            </a:rPr>
                                            <m:t>𝑑</m:t>
                                          </m:r>
                                        </m:sub>
                                      </m:sSub>
                                      <m:r>
                                        <m:rPr>
                                          <m:brk m:alnAt="7"/>
                                        </m:rPr>
                                        <a:rPr lang="it-IT" sz="1500" b="0" i="1" smtClean="0">
                                          <a:latin typeface="Cambria Math" panose="02040503050406030204" pitchFamily="18" charset="0"/>
                                        </a:rPr>
                                        <m:t>−</m:t>
                                      </m:r>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𝑥</m:t>
                                              </m:r>
                                            </m:e>
                                          </m:acc>
                                        </m:e>
                                        <m:sub>
                                          <m:r>
                                            <m:rPr>
                                              <m:brk m:alnAt="7"/>
                                            </m:rPr>
                                            <a:rPr lang="it-IT" sz="1500" b="0" i="1" smtClean="0">
                                              <a:latin typeface="Cambria Math" panose="02040503050406030204" pitchFamily="18" charset="0"/>
                                            </a:rPr>
                                            <m:t>𝑑</m:t>
                                          </m:r>
                                        </m:sub>
                                      </m:sSub>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𝑦</m:t>
                                              </m:r>
                                            </m:e>
                                          </m:acc>
                                        </m:e>
                                        <m:sub>
                                          <m:r>
                                            <m:rPr>
                                              <m:brk m:alnAt="7"/>
                                            </m:rPr>
                                            <a:rPr lang="it-IT" sz="1500" b="0" i="1" smtClean="0">
                                              <a:latin typeface="Cambria Math" panose="02040503050406030204" pitchFamily="18" charset="0"/>
                                            </a:rPr>
                                            <m:t>𝑑</m:t>
                                          </m:r>
                                        </m:sub>
                                      </m:sSub>
                                      <m:r>
                                        <m:rPr>
                                          <m:brk m:alnAt="7"/>
                                        </m:rPr>
                                        <a:rPr lang="it-IT" sz="1500" b="0" i="1" smtClean="0">
                                          <a:latin typeface="Cambria Math" panose="02040503050406030204" pitchFamily="18" charset="0"/>
                                        </a:rPr>
                                        <m:t>)</m:t>
                                      </m:r>
                                      <m:r>
                                        <a:rPr lang="it-IT" sz="1500" b="0" i="1" smtClean="0">
                                          <a:latin typeface="Cambria Math" panose="02040503050406030204" pitchFamily="18" charset="0"/>
                                        </a:rPr>
                                        <m:t>(</m:t>
                                      </m:r>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𝑥</m:t>
                                              </m:r>
                                            </m:e>
                                          </m:acc>
                                        </m:e>
                                        <m:sub>
                                          <m:r>
                                            <m:rPr>
                                              <m:brk m:alnAt="7"/>
                                            </m:rPr>
                                            <a:rPr lang="it-IT" sz="1500" b="0" i="1" smtClean="0">
                                              <a:latin typeface="Cambria Math" panose="02040503050406030204" pitchFamily="18" charset="0"/>
                                            </a:rPr>
                                            <m:t>𝑑</m:t>
                                          </m:r>
                                        </m:sub>
                                      </m:sSub>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𝑥</m:t>
                                              </m:r>
                                            </m:e>
                                          </m:acc>
                                        </m:e>
                                        <m:sub>
                                          <m:r>
                                            <m:rPr>
                                              <m:brk m:alnAt="7"/>
                                            </m:rPr>
                                            <a:rPr lang="it-IT" sz="1500" b="0" i="1" smtClean="0">
                                              <a:latin typeface="Cambria Math" panose="02040503050406030204" pitchFamily="18" charset="0"/>
                                            </a:rPr>
                                            <m:t>𝑑</m:t>
                                          </m:r>
                                        </m:sub>
                                      </m:sSub>
                                      <m:r>
                                        <m:rPr>
                                          <m:brk m:alnAt="7"/>
                                        </m:rPr>
                                        <a:rPr lang="it-IT" sz="1500" b="0" i="1" smtClean="0">
                                          <a:latin typeface="Cambria Math" panose="02040503050406030204" pitchFamily="18" charset="0"/>
                                        </a:rPr>
                                        <m:t>+</m:t>
                                      </m:r>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𝑦</m:t>
                                              </m:r>
                                            </m:e>
                                          </m:acc>
                                        </m:e>
                                        <m:sub>
                                          <m:r>
                                            <m:rPr>
                                              <m:brk m:alnAt="7"/>
                                            </m:rPr>
                                            <a:rPr lang="it-IT" sz="1500" b="0" i="1" smtClean="0">
                                              <a:latin typeface="Cambria Math" panose="02040503050406030204" pitchFamily="18" charset="0"/>
                                            </a:rPr>
                                            <m:t>𝑑</m:t>
                                          </m:r>
                                        </m:sub>
                                      </m:sSub>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𝑦</m:t>
                                              </m:r>
                                            </m:e>
                                          </m:acc>
                                        </m:e>
                                        <m:sub>
                                          <m:r>
                                            <m:rPr>
                                              <m:brk m:alnAt="7"/>
                                            </m:rPr>
                                            <a:rPr lang="it-IT" sz="1500" b="0" i="1" smtClean="0">
                                              <a:latin typeface="Cambria Math" panose="02040503050406030204" pitchFamily="18" charset="0"/>
                                            </a:rPr>
                                            <m:t>𝑑</m:t>
                                          </m:r>
                                        </m:sub>
                                      </m:sSub>
                                      <m:r>
                                        <m:rPr>
                                          <m:brk m:alnAt="7"/>
                                        </m:rPr>
                                        <a:rPr lang="it-IT" sz="1500" b="0" i="1" smtClean="0">
                                          <a:latin typeface="Cambria Math" panose="02040503050406030204" pitchFamily="18" charset="0"/>
                                        </a:rPr>
                                        <m:t>)</m:t>
                                      </m:r>
                                    </m:num>
                                    <m:den>
                                      <m:sSubSup>
                                        <m:sSubSupPr>
                                          <m:ctrlPr>
                                            <a:rPr lang="it-IT" sz="1500" b="0" i="1" smtClean="0">
                                              <a:latin typeface="Cambria Math" panose="02040503050406030204" pitchFamily="18" charset="0"/>
                                            </a:rPr>
                                          </m:ctrlPr>
                                        </m:sSubSupPr>
                                        <m:e>
                                          <m:r>
                                            <a:rPr lang="it-IT" sz="1500" b="0" i="1" smtClean="0">
                                              <a:latin typeface="Cambria Math" panose="02040503050406030204" pitchFamily="18" charset="0"/>
                                            </a:rPr>
                                            <m:t>𝑣</m:t>
                                          </m:r>
                                        </m:e>
                                        <m:sub>
                                          <m:r>
                                            <a:rPr lang="it-IT" sz="1500" b="0" i="1" smtClean="0">
                                              <a:latin typeface="Cambria Math" panose="02040503050406030204" pitchFamily="18" charset="0"/>
                                            </a:rPr>
                                            <m:t>𝑑</m:t>
                                          </m:r>
                                        </m:sub>
                                        <m:sup>
                                          <m:r>
                                            <a:rPr lang="it-IT" sz="1500" b="0" i="1" smtClean="0">
                                              <a:latin typeface="Cambria Math" panose="02040503050406030204" pitchFamily="18" charset="0"/>
                                            </a:rPr>
                                            <m:t>6</m:t>
                                          </m:r>
                                        </m:sup>
                                      </m:sSubSup>
                                      <m:r>
                                        <a:rPr lang="it-IT" sz="1500" b="0" i="1" smtClean="0">
                                          <a:latin typeface="Cambria Math" panose="02040503050406030204" pitchFamily="18" charset="0"/>
                                        </a:rPr>
                                        <m:t>+</m:t>
                                      </m:r>
                                      <m:sSup>
                                        <m:sSupPr>
                                          <m:ctrlPr>
                                            <a:rPr lang="it-IT" sz="1500" b="0" i="1" smtClean="0">
                                              <a:latin typeface="Cambria Math" panose="02040503050406030204" pitchFamily="18" charset="0"/>
                                            </a:rPr>
                                          </m:ctrlPr>
                                        </m:sSupPr>
                                        <m:e>
                                          <m:r>
                                            <a:rPr lang="it-IT" sz="1500" b="0" i="1" smtClean="0">
                                              <a:latin typeface="Cambria Math" panose="02040503050406030204" pitchFamily="18" charset="0"/>
                                            </a:rPr>
                                            <m:t>𝑙</m:t>
                                          </m:r>
                                        </m:e>
                                        <m:sup>
                                          <m:r>
                                            <a:rPr lang="it-IT" sz="1500" b="0" i="1" smtClean="0">
                                              <a:latin typeface="Cambria Math" panose="02040503050406030204" pitchFamily="18" charset="0"/>
                                            </a:rPr>
                                            <m:t>2</m:t>
                                          </m:r>
                                        </m:sup>
                                      </m:sSup>
                                      <m:sSup>
                                        <m:sSupPr>
                                          <m:ctrlPr>
                                            <a:rPr lang="it-IT" sz="1500" b="0" i="1" smtClean="0">
                                              <a:latin typeface="Cambria Math" panose="02040503050406030204" pitchFamily="18" charset="0"/>
                                            </a:rPr>
                                          </m:ctrlPr>
                                        </m:sSupPr>
                                        <m:e>
                                          <m:d>
                                            <m:dPr>
                                              <m:ctrlPr>
                                                <a:rPr lang="it-IT" sz="1500" b="0" i="1" smtClean="0">
                                                  <a:latin typeface="Cambria Math" panose="02040503050406030204" pitchFamily="18" charset="0"/>
                                                </a:rPr>
                                              </m:ctrlPr>
                                            </m:dPr>
                                            <m:e>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𝑦</m:t>
                                                      </m:r>
                                                    </m:e>
                                                  </m:acc>
                                                </m:e>
                                                <m:sub>
                                                  <m:r>
                                                    <m:rPr>
                                                      <m:brk m:alnAt="7"/>
                                                    </m:rPr>
                                                    <a:rPr lang="it-IT" sz="1500" b="0" i="1" smtClean="0">
                                                      <a:latin typeface="Cambria Math" panose="02040503050406030204" pitchFamily="18" charset="0"/>
                                                    </a:rPr>
                                                    <m:t>𝑑</m:t>
                                                  </m:r>
                                                </m:sub>
                                              </m:sSub>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𝑥</m:t>
                                                      </m:r>
                                                    </m:e>
                                                  </m:acc>
                                                </m:e>
                                                <m:sub>
                                                  <m:r>
                                                    <m:rPr>
                                                      <m:brk m:alnAt="7"/>
                                                    </m:rPr>
                                                    <a:rPr lang="it-IT" sz="1500" b="0" i="1" smtClean="0">
                                                      <a:latin typeface="Cambria Math" panose="02040503050406030204" pitchFamily="18" charset="0"/>
                                                    </a:rPr>
                                                    <m:t>𝑑</m:t>
                                                  </m:r>
                                                </m:sub>
                                              </m:sSub>
                                              <m:r>
                                                <m:rPr>
                                                  <m:brk m:alnAt="7"/>
                                                </m:rPr>
                                                <a:rPr lang="it-IT" sz="1500" b="0" i="1" smtClean="0">
                                                  <a:latin typeface="Cambria Math" panose="02040503050406030204" pitchFamily="18" charset="0"/>
                                                </a:rPr>
                                                <m:t>−</m:t>
                                              </m:r>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𝑥</m:t>
                                                      </m:r>
                                                    </m:e>
                                                  </m:acc>
                                                </m:e>
                                                <m:sub>
                                                  <m:r>
                                                    <m:rPr>
                                                      <m:brk m:alnAt="7"/>
                                                    </m:rPr>
                                                    <a:rPr lang="it-IT" sz="1500" b="0" i="1" smtClean="0">
                                                      <a:latin typeface="Cambria Math" panose="02040503050406030204" pitchFamily="18" charset="0"/>
                                                    </a:rPr>
                                                    <m:t>𝑑</m:t>
                                                  </m:r>
                                                </m:sub>
                                              </m:sSub>
                                              <m:sSub>
                                                <m:sSubPr>
                                                  <m:ctrlPr>
                                                    <a:rPr lang="it-IT" sz="1500" b="0" i="1" smtClean="0">
                                                      <a:latin typeface="Cambria Math" panose="02040503050406030204" pitchFamily="18" charset="0"/>
                                                    </a:rPr>
                                                  </m:ctrlPr>
                                                </m:sSubPr>
                                                <m:e>
                                                  <m:acc>
                                                    <m:accPr>
                                                      <m:chr m:val="̇"/>
                                                      <m:ctrlPr>
                                                        <a:rPr lang="it-IT" sz="1500" b="0" i="1" smtClean="0">
                                                          <a:latin typeface="Cambria Math" panose="02040503050406030204" pitchFamily="18" charset="0"/>
                                                        </a:rPr>
                                                      </m:ctrlPr>
                                                    </m:accPr>
                                                    <m:e>
                                                      <m:r>
                                                        <a:rPr lang="it-IT" sz="1500" b="0" i="1" smtClean="0">
                                                          <a:latin typeface="Cambria Math" panose="02040503050406030204" pitchFamily="18" charset="0"/>
                                                        </a:rPr>
                                                        <m:t>𝑦</m:t>
                                                      </m:r>
                                                    </m:e>
                                                  </m:acc>
                                                </m:e>
                                                <m:sub>
                                                  <m:r>
                                                    <m:rPr>
                                                      <m:brk m:alnAt="7"/>
                                                    </m:rPr>
                                                    <a:rPr lang="it-IT" sz="1500" b="0" i="1" smtClean="0">
                                                      <a:latin typeface="Cambria Math" panose="02040503050406030204" pitchFamily="18" charset="0"/>
                                                    </a:rPr>
                                                    <m:t>𝑑</m:t>
                                                  </m:r>
                                                </m:sub>
                                              </m:sSub>
                                            </m:e>
                                          </m:d>
                                        </m:e>
                                        <m:sup>
                                          <m:r>
                                            <m:rPr>
                                              <m:brk m:alnAt="7"/>
                                            </m:rPr>
                                            <a:rPr lang="it-IT" sz="1500" b="0" i="1" smtClean="0">
                                              <a:latin typeface="Cambria Math" panose="02040503050406030204" pitchFamily="18" charset="0"/>
                                            </a:rPr>
                                            <m:t>2</m:t>
                                          </m:r>
                                        </m:sup>
                                      </m:sSup>
                                    </m:den>
                                  </m:f>
                                </m:e>
                              </m:mr>
                            </m:m>
                          </m:e>
                        </m:mr>
                      </m:m>
                    </m:oMath>
                  </m:oMathPara>
                </a14:m>
                <a:endParaRPr lang="it-IT" sz="1500" i="1" dirty="0"/>
              </a:p>
            </p:txBody>
          </p:sp>
        </mc:Choice>
        <mc:Fallback xmlns="">
          <p:sp>
            <p:nvSpPr>
              <p:cNvPr id="15" name="CasellaDiTesto 14">
                <a:extLst>
                  <a:ext uri="{FF2B5EF4-FFF2-40B4-BE49-F238E27FC236}">
                    <a16:creationId xmlns:a16="http://schemas.microsoft.com/office/drawing/2014/main" id="{A9349E3A-0F29-1E13-9868-7D69ED4C4F5E}"/>
                  </a:ext>
                </a:extLst>
              </p:cNvPr>
              <p:cNvSpPr txBox="1">
                <a:spLocks noRot="1" noChangeAspect="1" noMove="1" noResize="1" noEditPoints="1" noAdjustHandles="1" noChangeArrowheads="1" noChangeShapeType="1" noTextEdit="1"/>
              </p:cNvSpPr>
              <p:nvPr/>
            </p:nvSpPr>
            <p:spPr>
              <a:xfrm>
                <a:off x="5602972" y="4616427"/>
                <a:ext cx="5704704" cy="1767663"/>
              </a:xfrm>
              <a:prstGeom prst="rect">
                <a:avLst/>
              </a:prstGeom>
              <a:blipFill>
                <a:blip r:embed="rId4"/>
                <a:stretch>
                  <a:fillRect r="-9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34AD0C4B-6AD3-00D4-5056-2BBA842AA07D}"/>
                  </a:ext>
                </a:extLst>
              </p:cNvPr>
              <p:cNvSpPr txBox="1"/>
              <p:nvPr/>
            </p:nvSpPr>
            <p:spPr>
              <a:xfrm>
                <a:off x="7216648" y="3645284"/>
                <a:ext cx="5127752" cy="923330"/>
              </a:xfrm>
              <a:prstGeom prst="rect">
                <a:avLst/>
              </a:prstGeom>
              <a:noFill/>
            </p:spPr>
            <p:txBody>
              <a:bodyPr wrap="square">
                <a:spAutoFit/>
              </a:bodyPr>
              <a:lstStyle/>
              <a:p>
                <a:r>
                  <a:rPr lang="it-IT" dirty="0">
                    <a:latin typeface="Century Gothic" panose="020B0502020202020204" pitchFamily="34" charset="0"/>
                  </a:rPr>
                  <a:t>Create </a:t>
                </a:r>
                <a:r>
                  <a:rPr lang="it-IT" b="1" dirty="0" err="1">
                    <a:latin typeface="Century Gothic" panose="020B0502020202020204" pitchFamily="34" charset="0"/>
                  </a:rPr>
                  <a:t>desired</a:t>
                </a:r>
                <a:r>
                  <a:rPr lang="it-IT" b="1" dirty="0">
                    <a:latin typeface="Century Gothic" panose="020B0502020202020204" pitchFamily="34" charset="0"/>
                  </a:rPr>
                  <a:t> </a:t>
                </a:r>
                <a:r>
                  <a:rPr lang="it-IT" b="1" dirty="0" err="1">
                    <a:latin typeface="Century Gothic" panose="020B0502020202020204" pitchFamily="34" charset="0"/>
                  </a:rPr>
                  <a:t>trajectory</a:t>
                </a:r>
                <a:r>
                  <a:rPr lang="it-IT" b="1" dirty="0">
                    <a:latin typeface="Century Gothic" panose="020B0502020202020204" pitchFamily="34" charset="0"/>
                  </a:rPr>
                  <a:t> </a:t>
                </a:r>
                <a:r>
                  <a:rPr lang="it-IT" dirty="0">
                    <a:latin typeface="Century Gothic" panose="020B0502020202020204" pitchFamily="34" charset="0"/>
                  </a:rPr>
                  <a:t>in </a:t>
                </a:r>
                <a:r>
                  <a:rPr lang="it-IT" dirty="0" err="1">
                    <a:latin typeface="Century Gothic" panose="020B0502020202020204" pitchFamily="34" charset="0"/>
                  </a:rPr>
                  <a:t>terms</a:t>
                </a:r>
                <a:r>
                  <a:rPr lang="it-IT" dirty="0">
                    <a:latin typeface="Century Gothic" panose="020B0502020202020204" pitchFamily="34" charset="0"/>
                  </a:rPr>
                  <a:t> of </a:t>
                </a:r>
                <a14:m>
                  <m:oMath xmlns:m="http://schemas.openxmlformats.org/officeDocument/2006/math">
                    <m:sSup>
                      <m:sSupPr>
                        <m:ctrlPr>
                          <a:rPr lang="it-IT" b="0" i="1" smtClean="0">
                            <a:latin typeface="Cambria Math" panose="02040503050406030204" pitchFamily="18" charset="0"/>
                          </a:rPr>
                        </m:ctrlPr>
                      </m:sSupPr>
                      <m:e>
                        <m:d>
                          <m:dPr>
                            <m:begChr m:val="["/>
                            <m:endChr m:val="]"/>
                            <m:ctrlPr>
                              <a:rPr lang="it-IT" i="1" smtClean="0">
                                <a:latin typeface="Cambria Math" panose="02040503050406030204" pitchFamily="18" charset="0"/>
                              </a:rPr>
                            </m:ctrlPr>
                          </m:dPr>
                          <m:e>
                            <m:m>
                              <m:mPr>
                                <m:mcs>
                                  <m:mc>
                                    <m:mcPr>
                                      <m:count m:val="2"/>
                                      <m:mcJc m:val="center"/>
                                    </m:mcPr>
                                  </m:mc>
                                </m:mcs>
                                <m:ctrlPr>
                                  <a:rPr lang="it-IT" i="1" smtClean="0">
                                    <a:latin typeface="Cambria Math" panose="02040503050406030204" pitchFamily="18" charset="0"/>
                                  </a:rPr>
                                </m:ctrlPr>
                              </m:mPr>
                              <m:mr>
                                <m:e>
                                  <m:m>
                                    <m:mPr>
                                      <m:mcs>
                                        <m:mc>
                                          <m:mcPr>
                                            <m:count m:val="2"/>
                                            <m:mcJc m:val="center"/>
                                          </m:mcPr>
                                        </m:mc>
                                      </m:mcs>
                                      <m:ctrlPr>
                                        <a:rPr lang="it-IT" i="1" smtClean="0">
                                          <a:latin typeface="Cambria Math" panose="02040503050406030204" pitchFamily="18" charset="0"/>
                                        </a:rPr>
                                      </m:ctrlPr>
                                    </m:mPr>
                                    <m:mr>
                                      <m:e>
                                        <m:sSub>
                                          <m:sSubPr>
                                            <m:ctrlPr>
                                              <a:rPr lang="it-IT" i="1">
                                                <a:latin typeface="Cambria Math" panose="02040503050406030204" pitchFamily="18" charset="0"/>
                                              </a:rPr>
                                            </m:ctrlPr>
                                          </m:sSubPr>
                                          <m:e>
                                            <m:r>
                                              <m:rPr>
                                                <m:brk m:alnAt="7"/>
                                              </m:rPr>
                                              <a:rPr lang="it-IT" i="1">
                                                <a:latin typeface="Cambria Math" panose="02040503050406030204" pitchFamily="18" charset="0"/>
                                              </a:rPr>
                                              <m:t>𝑥</m:t>
                                            </m:r>
                                          </m:e>
                                          <m:sub>
                                            <m:r>
                                              <m:rPr>
                                                <m:brk m:alnAt="7"/>
                                              </m:rPr>
                                              <a:rPr lang="it-IT" i="1">
                                                <a:latin typeface="Cambria Math" panose="02040503050406030204" pitchFamily="18" charset="0"/>
                                              </a:rPr>
                                              <m:t>𝑑</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e>
                                      <m:e>
                                        <m:sSub>
                                          <m:sSubPr>
                                            <m:ctrlPr>
                                              <a:rPr lang="it-IT" i="1">
                                                <a:latin typeface="Cambria Math" panose="02040503050406030204" pitchFamily="18" charset="0"/>
                                              </a:rPr>
                                            </m:ctrlPr>
                                          </m:sSubPr>
                                          <m:e>
                                            <m:r>
                                              <a:rPr lang="it-IT" i="1">
                                                <a:latin typeface="Cambria Math" panose="02040503050406030204" pitchFamily="18" charset="0"/>
                                              </a:rPr>
                                              <m:t>𝑦</m:t>
                                            </m:r>
                                          </m:e>
                                          <m:sub>
                                            <m:r>
                                              <a:rPr lang="it-IT" i="1">
                                                <a:latin typeface="Cambria Math" panose="02040503050406030204" pitchFamily="18" charset="0"/>
                                              </a:rPr>
                                              <m:t>𝑑</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e>
                                    </m:mr>
                                  </m:m>
                                </m:e>
                                <m:e>
                                  <m:m>
                                    <m:mPr>
                                      <m:mcs>
                                        <m:mc>
                                          <m:mcPr>
                                            <m:count m:val="2"/>
                                            <m:mcJc m:val="center"/>
                                          </m:mcPr>
                                        </m:mc>
                                      </m:mcs>
                                      <m:ctrlPr>
                                        <a:rPr lang="it-IT" i="1" smtClean="0">
                                          <a:latin typeface="Cambria Math" panose="02040503050406030204" pitchFamily="18" charset="0"/>
                                        </a:rPr>
                                      </m:ctrlPr>
                                    </m:mPr>
                                    <m:mr>
                                      <m:e>
                                        <m:sSub>
                                          <m:sSubPr>
                                            <m:ctrlPr>
                                              <a:rPr lang="it-IT" i="1">
                                                <a:latin typeface="Cambria Math" panose="02040503050406030204" pitchFamily="18" charset="0"/>
                                              </a:rPr>
                                            </m:ctrlPr>
                                          </m:sSubPr>
                                          <m:e>
                                            <m:r>
                                              <a:rPr lang="it-IT" i="1">
                                                <a:latin typeface="Cambria Math" panose="02040503050406030204" pitchFamily="18" charset="0"/>
                                              </a:rPr>
                                              <m:t>𝜃</m:t>
                                            </m:r>
                                          </m:e>
                                          <m:sub>
                                            <m:r>
                                              <a:rPr lang="it-IT" i="1">
                                                <a:latin typeface="Cambria Math" panose="02040503050406030204" pitchFamily="18" charset="0"/>
                                              </a:rPr>
                                              <m:t>𝑑</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e>
                                      <m:e>
                                        <m:sSub>
                                          <m:sSubPr>
                                            <m:ctrlPr>
                                              <a:rPr lang="it-IT" i="1">
                                                <a:latin typeface="Cambria Math" panose="02040503050406030204" pitchFamily="18" charset="0"/>
                                              </a:rPr>
                                            </m:ctrlPr>
                                          </m:sSubPr>
                                          <m:e>
                                            <m:r>
                                              <a:rPr lang="it-IT" i="1">
                                                <a:latin typeface="Cambria Math" panose="02040503050406030204" pitchFamily="18" charset="0"/>
                                              </a:rPr>
                                              <m:t>𝜙</m:t>
                                            </m:r>
                                          </m:e>
                                          <m:sub>
                                            <m:r>
                                              <a:rPr lang="it-IT" i="1">
                                                <a:latin typeface="Cambria Math" panose="02040503050406030204" pitchFamily="18" charset="0"/>
                                              </a:rPr>
                                              <m:t>𝑑</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e>
                                    </m:mr>
                                  </m:m>
                                </m:e>
                              </m:mr>
                            </m:m>
                          </m:e>
                        </m:d>
                      </m:e>
                      <m:sup>
                        <m:r>
                          <a:rPr lang="it-IT" b="0" i="1" smtClean="0">
                            <a:latin typeface="Cambria Math" panose="02040503050406030204" pitchFamily="18" charset="0"/>
                          </a:rPr>
                          <m:t>𝑇</m:t>
                        </m:r>
                      </m:sup>
                    </m:sSup>
                  </m:oMath>
                </a14:m>
                <a:r>
                  <a:rPr lang="it-IT" dirty="0">
                    <a:latin typeface="Century Gothic" panose="020B0502020202020204" pitchFamily="34" charset="0"/>
                  </a:rPr>
                  <a:t> </a:t>
                </a:r>
                <a:r>
                  <a:rPr lang="en-US" dirty="0">
                    <a:latin typeface="Century Gothic" panose="020B0502020202020204" pitchFamily="34" charset="0"/>
                  </a:rPr>
                  <a:t>to be given as</a:t>
                </a:r>
              </a:p>
              <a:p>
                <a:r>
                  <a:rPr lang="en-US" dirty="0">
                    <a:latin typeface="Century Gothic" panose="020B0502020202020204" pitchFamily="34" charset="0"/>
                  </a:rPr>
                  <a:t>input to the controller</a:t>
                </a:r>
                <a:endParaRPr lang="it-IT" dirty="0">
                  <a:latin typeface="Century Gothic" panose="020B0502020202020204" pitchFamily="34" charset="0"/>
                </a:endParaRPr>
              </a:p>
            </p:txBody>
          </p:sp>
        </mc:Choice>
        <mc:Fallback xmlns="">
          <p:sp>
            <p:nvSpPr>
              <p:cNvPr id="6" name="CasellaDiTesto 5">
                <a:extLst>
                  <a:ext uri="{FF2B5EF4-FFF2-40B4-BE49-F238E27FC236}">
                    <a16:creationId xmlns:a16="http://schemas.microsoft.com/office/drawing/2014/main" id="{34AD0C4B-6AD3-00D4-5056-2BBA842AA07D}"/>
                  </a:ext>
                </a:extLst>
              </p:cNvPr>
              <p:cNvSpPr txBox="1">
                <a:spLocks noRot="1" noChangeAspect="1" noMove="1" noResize="1" noEditPoints="1" noAdjustHandles="1" noChangeArrowheads="1" noChangeShapeType="1" noTextEdit="1"/>
              </p:cNvSpPr>
              <p:nvPr/>
            </p:nvSpPr>
            <p:spPr>
              <a:xfrm>
                <a:off x="7216648" y="3645284"/>
                <a:ext cx="5127752" cy="923330"/>
              </a:xfrm>
              <a:prstGeom prst="rect">
                <a:avLst/>
              </a:prstGeom>
              <a:blipFill>
                <a:blip r:embed="rId5"/>
                <a:stretch>
                  <a:fillRect l="-1070"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6A57168A-3CF6-C867-F601-79BEAF22016B}"/>
                  </a:ext>
                </a:extLst>
              </p:cNvPr>
              <p:cNvSpPr txBox="1"/>
              <p:nvPr/>
            </p:nvSpPr>
            <p:spPr>
              <a:xfrm>
                <a:off x="730270" y="1945069"/>
                <a:ext cx="3625826" cy="369332"/>
              </a:xfrm>
              <a:prstGeom prst="rect">
                <a:avLst/>
              </a:prstGeom>
              <a:noFill/>
            </p:spPr>
            <p:txBody>
              <a:bodyPr wrap="square">
                <a:spAutoFit/>
              </a:bodyPr>
              <a:lstStyle/>
              <a:p>
                <a:r>
                  <a:rPr lang="it-IT" b="1" dirty="0" err="1">
                    <a:latin typeface="Century Gothic" panose="020B0502020202020204" pitchFamily="34" charset="0"/>
                  </a:rPr>
                  <a:t>Geometric</a:t>
                </a:r>
                <a:r>
                  <a:rPr lang="it-IT" b="1" dirty="0">
                    <a:latin typeface="Century Gothic" panose="020B0502020202020204" pitchFamily="34" charset="0"/>
                  </a:rPr>
                  <a:t> </a:t>
                </a:r>
                <a:r>
                  <a:rPr lang="it-IT" b="1" dirty="0" err="1">
                    <a:latin typeface="Century Gothic" panose="020B0502020202020204" pitchFamily="34" charset="0"/>
                  </a:rPr>
                  <a:t>path</a:t>
                </a:r>
                <a:r>
                  <a:rPr lang="it-IT" b="1" dirty="0">
                    <a:latin typeface="Century Gothic" panose="020B0502020202020204" pitchFamily="34" charset="0"/>
                  </a:rPr>
                  <a:t> </a:t>
                </a:r>
                <a14:m>
                  <m:oMath xmlns:m="http://schemas.openxmlformats.org/officeDocument/2006/math">
                    <m:r>
                      <a:rPr lang="it-IT" b="1" i="1" smtClean="0">
                        <a:latin typeface="Cambria Math" panose="02040503050406030204" pitchFamily="18" charset="0"/>
                      </a:rPr>
                      <m:t>𝒒</m:t>
                    </m:r>
                    <m:r>
                      <a:rPr lang="it-IT" b="1" i="1" smtClean="0">
                        <a:latin typeface="Cambria Math" panose="02040503050406030204" pitchFamily="18" charset="0"/>
                      </a:rPr>
                      <m:t>(</m:t>
                    </m:r>
                    <m:r>
                      <a:rPr lang="it-IT" b="1" i="1" smtClean="0">
                        <a:latin typeface="Cambria Math" panose="02040503050406030204" pitchFamily="18" charset="0"/>
                      </a:rPr>
                      <m:t>𝒔</m:t>
                    </m:r>
                    <m:r>
                      <a:rPr lang="it-IT" b="1" i="1" smtClean="0">
                        <a:latin typeface="Cambria Math" panose="02040503050406030204" pitchFamily="18" charset="0"/>
                      </a:rPr>
                      <m:t>)</m:t>
                    </m:r>
                  </m:oMath>
                </a14:m>
                <a:endParaRPr lang="it-IT" b="1" dirty="0">
                  <a:latin typeface="Century Gothic" panose="020B0502020202020204" pitchFamily="34" charset="0"/>
                </a:endParaRPr>
              </a:p>
            </p:txBody>
          </p:sp>
        </mc:Choice>
        <mc:Fallback xmlns="">
          <p:sp>
            <p:nvSpPr>
              <p:cNvPr id="12" name="CasellaDiTesto 11">
                <a:extLst>
                  <a:ext uri="{FF2B5EF4-FFF2-40B4-BE49-F238E27FC236}">
                    <a16:creationId xmlns:a16="http://schemas.microsoft.com/office/drawing/2014/main" id="{6A57168A-3CF6-C867-F601-79BEAF22016B}"/>
                  </a:ext>
                </a:extLst>
              </p:cNvPr>
              <p:cNvSpPr txBox="1">
                <a:spLocks noRot="1" noChangeAspect="1" noMove="1" noResize="1" noEditPoints="1" noAdjustHandles="1" noChangeArrowheads="1" noChangeShapeType="1" noTextEdit="1"/>
              </p:cNvSpPr>
              <p:nvPr/>
            </p:nvSpPr>
            <p:spPr>
              <a:xfrm>
                <a:off x="730270" y="1945069"/>
                <a:ext cx="3625826" cy="369332"/>
              </a:xfrm>
              <a:prstGeom prst="rect">
                <a:avLst/>
              </a:prstGeom>
              <a:blipFill>
                <a:blip r:embed="rId6"/>
                <a:stretch>
                  <a:fillRect l="-151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831343CE-7372-BDCF-81A7-8BE8EDEE937A}"/>
                  </a:ext>
                </a:extLst>
              </p:cNvPr>
              <p:cNvSpPr txBox="1"/>
              <p:nvPr/>
            </p:nvSpPr>
            <p:spPr>
              <a:xfrm>
                <a:off x="7204420" y="1929128"/>
                <a:ext cx="2501808" cy="369332"/>
              </a:xfrm>
              <a:prstGeom prst="rect">
                <a:avLst/>
              </a:prstGeom>
              <a:noFill/>
            </p:spPr>
            <p:txBody>
              <a:bodyPr wrap="square">
                <a:spAutoFit/>
              </a:bodyPr>
              <a:lstStyle/>
              <a:p>
                <a:r>
                  <a:rPr lang="it-IT" b="1" dirty="0" err="1">
                    <a:latin typeface="Century Gothic" panose="020B0502020202020204" pitchFamily="34" charset="0"/>
                  </a:rPr>
                  <a:t>Adding</a:t>
                </a:r>
                <a:r>
                  <a:rPr lang="it-IT" b="1" dirty="0">
                    <a:latin typeface="Century Gothic" panose="020B0502020202020204" pitchFamily="34" charset="0"/>
                  </a:rPr>
                  <a:t> time </a:t>
                </a:r>
                <a:r>
                  <a:rPr lang="it-IT" b="1" dirty="0" err="1">
                    <a:latin typeface="Century Gothic" panose="020B0502020202020204" pitchFamily="34" charset="0"/>
                  </a:rPr>
                  <a:t>law</a:t>
                </a:r>
                <a:r>
                  <a:rPr lang="it-IT" b="1" dirty="0">
                    <a:latin typeface="Century Gothic" panose="020B0502020202020204" pitchFamily="34" charset="0"/>
                  </a:rPr>
                  <a:t> </a:t>
                </a:r>
                <a14:m>
                  <m:oMath xmlns:m="http://schemas.openxmlformats.org/officeDocument/2006/math">
                    <m:r>
                      <a:rPr lang="it-IT" b="1" i="1" smtClean="0">
                        <a:latin typeface="Cambria Math" panose="02040503050406030204" pitchFamily="18" charset="0"/>
                      </a:rPr>
                      <m:t>𝒔</m:t>
                    </m:r>
                    <m:d>
                      <m:dPr>
                        <m:ctrlPr>
                          <a:rPr lang="it-IT" b="1" i="1" smtClean="0">
                            <a:latin typeface="Cambria Math" panose="02040503050406030204" pitchFamily="18" charset="0"/>
                          </a:rPr>
                        </m:ctrlPr>
                      </m:dPr>
                      <m:e>
                        <m:r>
                          <a:rPr lang="it-IT" b="1" i="1" smtClean="0">
                            <a:latin typeface="Cambria Math" panose="02040503050406030204" pitchFamily="18" charset="0"/>
                          </a:rPr>
                          <m:t>𝒕</m:t>
                        </m:r>
                      </m:e>
                    </m:d>
                  </m:oMath>
                </a14:m>
                <a:r>
                  <a:rPr lang="it-IT" b="1" dirty="0">
                    <a:latin typeface="Century Gothic" panose="020B0502020202020204" pitchFamily="34" charset="0"/>
                  </a:rPr>
                  <a:t> </a:t>
                </a:r>
              </a:p>
            </p:txBody>
          </p:sp>
        </mc:Choice>
        <mc:Fallback xmlns="">
          <p:sp>
            <p:nvSpPr>
              <p:cNvPr id="49" name="CasellaDiTesto 48">
                <a:extLst>
                  <a:ext uri="{FF2B5EF4-FFF2-40B4-BE49-F238E27FC236}">
                    <a16:creationId xmlns:a16="http://schemas.microsoft.com/office/drawing/2014/main" id="{831343CE-7372-BDCF-81A7-8BE8EDEE937A}"/>
                  </a:ext>
                </a:extLst>
              </p:cNvPr>
              <p:cNvSpPr txBox="1">
                <a:spLocks noRot="1" noChangeAspect="1" noMove="1" noResize="1" noEditPoints="1" noAdjustHandles="1" noChangeArrowheads="1" noChangeShapeType="1" noTextEdit="1"/>
              </p:cNvSpPr>
              <p:nvPr/>
            </p:nvSpPr>
            <p:spPr>
              <a:xfrm>
                <a:off x="7204420" y="1929128"/>
                <a:ext cx="2501808" cy="369332"/>
              </a:xfrm>
              <a:prstGeom prst="rect">
                <a:avLst/>
              </a:prstGeom>
              <a:blipFill>
                <a:blip r:embed="rId7"/>
                <a:stretch>
                  <a:fillRect l="-219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63F679CF-AEA1-F80B-E79C-8F666F2186B1}"/>
                  </a:ext>
                </a:extLst>
              </p:cNvPr>
              <p:cNvSpPr txBox="1"/>
              <p:nvPr/>
            </p:nvSpPr>
            <p:spPr>
              <a:xfrm>
                <a:off x="635738" y="2336741"/>
                <a:ext cx="3401433" cy="1169551"/>
              </a:xfrm>
              <a:prstGeom prst="rect">
                <a:avLst/>
              </a:prstGeom>
              <a:noFill/>
            </p:spPr>
            <p:txBody>
              <a:bodyPr wrap="square">
                <a:spAutoFit/>
              </a:bodyPr>
              <a:lstStyle/>
              <a:p>
                <a:pPr lvl="0" defTabSz="914400" eaLnBrk="0" fontAlgn="base" hangingPunct="0">
                  <a:spcBef>
                    <a:spcPct val="0"/>
                  </a:spcBef>
                  <a:spcAft>
                    <a:spcPct val="0"/>
                  </a:spcAft>
                </a:pPr>
                <a:r>
                  <a:rPr lang="en-US" altLang="it-IT" sz="1400" dirty="0">
                    <a:latin typeface="Century Gothic" panose="020B0502020202020204" pitchFamily="34" charset="0"/>
                  </a:rPr>
                  <a:t>From the geometric path is possible to retrieve the Cartesian coordinates (</a:t>
                </a:r>
                <a14:m>
                  <m:oMath xmlns:m="http://schemas.openxmlformats.org/officeDocument/2006/math">
                    <m:r>
                      <a:rPr lang="en-US" altLang="it-IT" sz="1400" i="1" dirty="0" smtClean="0">
                        <a:latin typeface="Cambria Math" panose="02040503050406030204" pitchFamily="18" charset="0"/>
                      </a:rPr>
                      <m:t>𝑥</m:t>
                    </m:r>
                    <m:r>
                      <a:rPr lang="en-US" altLang="it-IT" sz="1400" i="1" dirty="0" smtClean="0">
                        <a:latin typeface="Cambria Math" panose="02040503050406030204" pitchFamily="18" charset="0"/>
                      </a:rPr>
                      <m:t>,</m:t>
                    </m:r>
                    <m:r>
                      <a:rPr lang="en-US" altLang="it-IT" sz="1400" i="1" dirty="0" smtClean="0">
                        <a:latin typeface="Cambria Math" panose="02040503050406030204" pitchFamily="18" charset="0"/>
                      </a:rPr>
                      <m:t>𝑦</m:t>
                    </m:r>
                  </m:oMath>
                </a14:m>
                <a:r>
                  <a:rPr lang="en-US" altLang="it-IT" sz="1400" dirty="0">
                    <a:latin typeface="Century Gothic" panose="020B0502020202020204" pitchFamily="34" charset="0"/>
                  </a:rPr>
                  <a:t>) of the points, which represent the robot position in the 2D space without specifying a timing law.</a:t>
                </a:r>
              </a:p>
            </p:txBody>
          </p:sp>
        </mc:Choice>
        <mc:Fallback xmlns="">
          <p:sp>
            <p:nvSpPr>
              <p:cNvPr id="10" name="CasellaDiTesto 9">
                <a:extLst>
                  <a:ext uri="{FF2B5EF4-FFF2-40B4-BE49-F238E27FC236}">
                    <a16:creationId xmlns:a16="http://schemas.microsoft.com/office/drawing/2014/main" id="{63F679CF-AEA1-F80B-E79C-8F666F2186B1}"/>
                  </a:ext>
                </a:extLst>
              </p:cNvPr>
              <p:cNvSpPr txBox="1">
                <a:spLocks noRot="1" noChangeAspect="1" noMove="1" noResize="1" noEditPoints="1" noAdjustHandles="1" noChangeArrowheads="1" noChangeShapeType="1" noTextEdit="1"/>
              </p:cNvSpPr>
              <p:nvPr/>
            </p:nvSpPr>
            <p:spPr>
              <a:xfrm>
                <a:off x="635738" y="2336741"/>
                <a:ext cx="3401433" cy="1169551"/>
              </a:xfrm>
              <a:prstGeom prst="rect">
                <a:avLst/>
              </a:prstGeom>
              <a:blipFill>
                <a:blip r:embed="rId8"/>
                <a:stretch>
                  <a:fillRect l="-538" t="-521" r="-538" b="-4688"/>
                </a:stretch>
              </a:blipFill>
            </p:spPr>
            <p:txBody>
              <a:bodyPr/>
              <a:lstStyle/>
              <a:p>
                <a:r>
                  <a:rPr lang="en-US">
                    <a:noFill/>
                  </a:rPr>
                  <a:t> </a:t>
                </a:r>
              </a:p>
            </p:txBody>
          </p:sp>
        </mc:Fallback>
      </mc:AlternateContent>
      <p:sp>
        <p:nvSpPr>
          <p:cNvPr id="13" name="Ovale 12">
            <a:extLst>
              <a:ext uri="{FF2B5EF4-FFF2-40B4-BE49-F238E27FC236}">
                <a16:creationId xmlns:a16="http://schemas.microsoft.com/office/drawing/2014/main" id="{712D6F6C-82E8-DA98-A931-128400CC733A}"/>
              </a:ext>
            </a:extLst>
          </p:cNvPr>
          <p:cNvSpPr/>
          <p:nvPr/>
        </p:nvSpPr>
        <p:spPr>
          <a:xfrm>
            <a:off x="267645" y="1981696"/>
            <a:ext cx="328076" cy="302080"/>
          </a:xfrm>
          <a:prstGeom prst="ellipse">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t-IT" sz="1400" dirty="0">
                <a:ln>
                  <a:solidFill>
                    <a:sysClr val="windowText" lastClr="000000"/>
                  </a:solidFill>
                </a:ln>
                <a:solidFill>
                  <a:srgbClr val="971720"/>
                </a:solidFill>
                <a:latin typeface="Century Gothic"/>
                <a:cs typeface="Century Gothic"/>
              </a:rPr>
              <a:t>1</a:t>
            </a:r>
            <a:endParaRPr lang="it-IT" sz="1200" dirty="0">
              <a:ln>
                <a:solidFill>
                  <a:sysClr val="windowText" lastClr="000000"/>
                </a:solidFill>
              </a:ln>
              <a:solidFill>
                <a:srgbClr val="971720"/>
              </a:solidFill>
              <a:latin typeface="Century Gothic"/>
              <a:cs typeface="Century Gothic"/>
            </a:endParaRPr>
          </a:p>
        </p:txBody>
      </p:sp>
      <p:sp>
        <p:nvSpPr>
          <p:cNvPr id="14" name="Ovale 13">
            <a:extLst>
              <a:ext uri="{FF2B5EF4-FFF2-40B4-BE49-F238E27FC236}">
                <a16:creationId xmlns:a16="http://schemas.microsoft.com/office/drawing/2014/main" id="{3BC9DE84-CEA3-7E10-BDAB-8A505C0EEFBE}"/>
              </a:ext>
            </a:extLst>
          </p:cNvPr>
          <p:cNvSpPr/>
          <p:nvPr/>
        </p:nvSpPr>
        <p:spPr>
          <a:xfrm>
            <a:off x="6746086" y="1945069"/>
            <a:ext cx="328076" cy="302080"/>
          </a:xfrm>
          <a:prstGeom prst="ellipse">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t-IT" sz="1400" dirty="0">
                <a:ln>
                  <a:solidFill>
                    <a:sysClr val="windowText" lastClr="000000"/>
                  </a:solidFill>
                </a:ln>
                <a:solidFill>
                  <a:srgbClr val="971720"/>
                </a:solidFill>
                <a:latin typeface="Century Gothic"/>
                <a:cs typeface="Century Gothic"/>
              </a:rPr>
              <a:t>2</a:t>
            </a:r>
            <a:endParaRPr lang="it-IT" sz="1200" dirty="0">
              <a:ln>
                <a:solidFill>
                  <a:sysClr val="windowText" lastClr="000000"/>
                </a:solidFill>
              </a:ln>
              <a:solidFill>
                <a:srgbClr val="971720"/>
              </a:solidFill>
              <a:latin typeface="Century Gothic"/>
              <a:cs typeface="Century Gothic"/>
            </a:endParaRPr>
          </a:p>
        </p:txBody>
      </p:sp>
      <p:sp>
        <p:nvSpPr>
          <p:cNvPr id="20" name="CasellaDiTesto 19">
            <a:extLst>
              <a:ext uri="{FF2B5EF4-FFF2-40B4-BE49-F238E27FC236}">
                <a16:creationId xmlns:a16="http://schemas.microsoft.com/office/drawing/2014/main" id="{3B971298-8E67-0CC5-FD8C-AF79D7A1C506}"/>
              </a:ext>
            </a:extLst>
          </p:cNvPr>
          <p:cNvSpPr txBox="1"/>
          <p:nvPr/>
        </p:nvSpPr>
        <p:spPr>
          <a:xfrm>
            <a:off x="7074162" y="2283776"/>
            <a:ext cx="5007910" cy="1169551"/>
          </a:xfrm>
          <a:prstGeom prst="rect">
            <a:avLst/>
          </a:prstGeom>
          <a:noFill/>
        </p:spPr>
        <p:txBody>
          <a:bodyPr wrap="square">
            <a:spAutoFit/>
          </a:bodyPr>
          <a:lstStyle/>
          <a:p>
            <a:pPr algn="l"/>
            <a:r>
              <a:rPr lang="en-US" altLang="it-IT" sz="1400" dirty="0">
                <a:latin typeface="Century Gothic" panose="020B0502020202020204" pitchFamily="34" charset="0"/>
              </a:rPr>
              <a:t>The time law 𝑠(𝑡) is defined as a function that maps time 𝑡 to the arc length 𝑠 of the geometric path. </a:t>
            </a:r>
            <a:r>
              <a:rPr lang="en-US" sz="1400" dirty="0">
                <a:latin typeface="Century Gothic" panose="020B0502020202020204" pitchFamily="34" charset="0"/>
              </a:rPr>
              <a:t>A 5th-order polynomial for RRT* and a piecewise cubic Hermite polynomial for A* and Dijkstra have been chosen to fulfill this task.</a:t>
            </a:r>
            <a:endParaRPr lang="it-IT" sz="1400" dirty="0">
              <a:latin typeface="Century Gothic" panose="020B0502020202020204" pitchFamily="34" charset="0"/>
            </a:endParaRPr>
          </a:p>
        </p:txBody>
      </p:sp>
      <p:sp>
        <p:nvSpPr>
          <p:cNvPr id="21" name="Ovale 20">
            <a:extLst>
              <a:ext uri="{FF2B5EF4-FFF2-40B4-BE49-F238E27FC236}">
                <a16:creationId xmlns:a16="http://schemas.microsoft.com/office/drawing/2014/main" id="{A5563EAC-7651-1A68-3289-A20A8EB07B5A}"/>
              </a:ext>
            </a:extLst>
          </p:cNvPr>
          <p:cNvSpPr/>
          <p:nvPr/>
        </p:nvSpPr>
        <p:spPr>
          <a:xfrm>
            <a:off x="6746086" y="3682630"/>
            <a:ext cx="328076" cy="302080"/>
          </a:xfrm>
          <a:prstGeom prst="ellipse">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t-IT" sz="1400" dirty="0">
                <a:ln>
                  <a:solidFill>
                    <a:sysClr val="windowText" lastClr="000000"/>
                  </a:solidFill>
                </a:ln>
                <a:solidFill>
                  <a:srgbClr val="971720"/>
                </a:solidFill>
                <a:latin typeface="Century Gothic"/>
                <a:cs typeface="Century Gothic"/>
              </a:rPr>
              <a:t>4</a:t>
            </a:r>
            <a:endParaRPr lang="it-IT" sz="1200" dirty="0">
              <a:ln>
                <a:solidFill>
                  <a:sysClr val="windowText" lastClr="000000"/>
                </a:solidFill>
              </a:ln>
              <a:solidFill>
                <a:srgbClr val="971720"/>
              </a:solidFill>
              <a:latin typeface="Century Gothic"/>
              <a:cs typeface="Century Gothic"/>
            </a:endParaRPr>
          </a:p>
        </p:txBody>
      </p:sp>
      <p:sp>
        <p:nvSpPr>
          <p:cNvPr id="23" name="Ovale 22">
            <a:extLst>
              <a:ext uri="{FF2B5EF4-FFF2-40B4-BE49-F238E27FC236}">
                <a16:creationId xmlns:a16="http://schemas.microsoft.com/office/drawing/2014/main" id="{E8D399F1-0F7A-9E09-3E1D-58E240713331}"/>
              </a:ext>
            </a:extLst>
          </p:cNvPr>
          <p:cNvSpPr/>
          <p:nvPr/>
        </p:nvSpPr>
        <p:spPr>
          <a:xfrm>
            <a:off x="267645" y="3682630"/>
            <a:ext cx="328076" cy="302080"/>
          </a:xfrm>
          <a:prstGeom prst="ellipse">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t-IT" sz="1400" dirty="0">
                <a:ln>
                  <a:solidFill>
                    <a:sysClr val="windowText" lastClr="000000"/>
                  </a:solidFill>
                </a:ln>
                <a:solidFill>
                  <a:srgbClr val="971720"/>
                </a:solidFill>
                <a:latin typeface="Century Gothic"/>
                <a:cs typeface="Century Gothic"/>
              </a:rPr>
              <a:t>3</a:t>
            </a:r>
            <a:endParaRPr lang="it-IT" sz="1200" dirty="0">
              <a:ln>
                <a:solidFill>
                  <a:sysClr val="windowText" lastClr="000000"/>
                </a:solidFill>
              </a:ln>
              <a:solidFill>
                <a:srgbClr val="971720"/>
              </a:solidFill>
              <a:latin typeface="Century Gothic"/>
              <a:cs typeface="Century Gothic"/>
            </a:endParaRPr>
          </a:p>
        </p:txBody>
      </p:sp>
      <p:sp>
        <p:nvSpPr>
          <p:cNvPr id="37" name="CasellaDiTesto 36">
            <a:extLst>
              <a:ext uri="{FF2B5EF4-FFF2-40B4-BE49-F238E27FC236}">
                <a16:creationId xmlns:a16="http://schemas.microsoft.com/office/drawing/2014/main" id="{96DB547E-459E-9E4B-ECD9-07B37134CF84}"/>
              </a:ext>
            </a:extLst>
          </p:cNvPr>
          <p:cNvSpPr txBox="1"/>
          <p:nvPr/>
        </p:nvSpPr>
        <p:spPr>
          <a:xfrm>
            <a:off x="760338" y="3649004"/>
            <a:ext cx="3951219" cy="369332"/>
          </a:xfrm>
          <a:prstGeom prst="rect">
            <a:avLst/>
          </a:prstGeom>
          <a:noFill/>
        </p:spPr>
        <p:txBody>
          <a:bodyPr wrap="square">
            <a:spAutoFit/>
          </a:bodyPr>
          <a:lstStyle/>
          <a:p>
            <a:r>
              <a:rPr lang="it-IT" altLang="it-IT" b="1" dirty="0" err="1">
                <a:latin typeface="Century Gothic" panose="020B0502020202020204" pitchFamily="34" charset="0"/>
              </a:rPr>
              <a:t>Interpolation</a:t>
            </a:r>
            <a:endParaRPr lang="it-IT" b="1" dirty="0">
              <a:latin typeface="Century Gothic" panose="020B0502020202020204" pitchFamily="34" charset="0"/>
            </a:endParaRPr>
          </a:p>
        </p:txBody>
      </p:sp>
      <p:sp>
        <p:nvSpPr>
          <p:cNvPr id="38" name="CasellaDiTesto 37">
            <a:extLst>
              <a:ext uri="{FF2B5EF4-FFF2-40B4-BE49-F238E27FC236}">
                <a16:creationId xmlns:a16="http://schemas.microsoft.com/office/drawing/2014/main" id="{2911841A-2B10-FA22-EF39-2D169A173764}"/>
              </a:ext>
            </a:extLst>
          </p:cNvPr>
          <p:cNvSpPr txBox="1"/>
          <p:nvPr/>
        </p:nvSpPr>
        <p:spPr>
          <a:xfrm>
            <a:off x="594065" y="3981160"/>
            <a:ext cx="4769672" cy="1384995"/>
          </a:xfrm>
          <a:prstGeom prst="rect">
            <a:avLst/>
          </a:prstGeom>
          <a:noFill/>
        </p:spPr>
        <p:txBody>
          <a:bodyPr wrap="square">
            <a:spAutoFit/>
          </a:bodyPr>
          <a:lstStyle/>
          <a:p>
            <a:pPr algn="l"/>
            <a:r>
              <a:rPr lang="en-US" sz="1400" dirty="0">
                <a:latin typeface="Century Gothic" panose="020B0502020202020204" pitchFamily="34" charset="0"/>
              </a:rPr>
              <a:t>The coordinates mapped in terms of time now had to be interpolated. For each instant in the new grid, the corresponding value of s(t) is calculated and the coordinates (x(t), y(t)) are determined</a:t>
            </a:r>
          </a:p>
          <a:p>
            <a:pPr algn="l"/>
            <a:r>
              <a:rPr lang="en-US" sz="1400" dirty="0">
                <a:latin typeface="Century Gothic" panose="020B0502020202020204" pitchFamily="34" charset="0"/>
              </a:rPr>
              <a:t>by cubic spline interpolation, subsequently applying a smoothing function to ensure continuity.</a:t>
            </a:r>
            <a:endParaRPr lang="en-US" altLang="it-IT" sz="1400" dirty="0">
              <a:latin typeface="Century Gothic" panose="020B0502020202020204" pitchFamily="34" charset="0"/>
            </a:endParaRPr>
          </a:p>
        </p:txBody>
      </p:sp>
      <p:sp>
        <p:nvSpPr>
          <p:cNvPr id="55" name="CasellaDiTesto 54">
            <a:extLst>
              <a:ext uri="{FF2B5EF4-FFF2-40B4-BE49-F238E27FC236}">
                <a16:creationId xmlns:a16="http://schemas.microsoft.com/office/drawing/2014/main" id="{D3C13A7B-A2FE-8DB4-0465-283F008D1F4E}"/>
              </a:ext>
            </a:extLst>
          </p:cNvPr>
          <p:cNvSpPr txBox="1"/>
          <p:nvPr/>
        </p:nvSpPr>
        <p:spPr>
          <a:xfrm>
            <a:off x="8291286" y="1091921"/>
            <a:ext cx="4648200" cy="369332"/>
          </a:xfrm>
          <a:prstGeom prst="rect">
            <a:avLst/>
          </a:prstGeom>
          <a:noFill/>
        </p:spPr>
        <p:txBody>
          <a:bodyPr wrap="square">
            <a:spAutoFit/>
          </a:bodyPr>
          <a:lstStyle/>
          <a:p>
            <a:pPr defTabSz="914400" eaLnBrk="0" fontAlgn="base" hangingPunct="0">
              <a:spcBef>
                <a:spcPct val="0"/>
              </a:spcBef>
              <a:spcAft>
                <a:spcPct val="0"/>
              </a:spcAft>
            </a:pPr>
            <a:r>
              <a:rPr lang="it-IT" sz="1800" b="1" dirty="0">
                <a:latin typeface="Century Gothic" panose="020B0502020202020204" pitchFamily="34" charset="0"/>
              </a:rPr>
              <a:t>TRAJECTORY = PATH + TIM</a:t>
            </a:r>
            <a:r>
              <a:rPr lang="it-IT" b="1" dirty="0">
                <a:latin typeface="Century Gothic" panose="020B0502020202020204" pitchFamily="34" charset="0"/>
              </a:rPr>
              <a:t>ING</a:t>
            </a:r>
            <a:r>
              <a:rPr lang="it-IT" sz="1800" b="1" dirty="0">
                <a:latin typeface="Century Gothic" panose="020B0502020202020204" pitchFamily="34" charset="0"/>
              </a:rPr>
              <a:t> LAW</a:t>
            </a:r>
            <a:endParaRPr lang="en-US" altLang="it-IT" sz="1800" b="1" dirty="0">
              <a:latin typeface="Century Gothic" panose="020B0502020202020204" pitchFamily="34" charset="0"/>
            </a:endParaRPr>
          </a:p>
        </p:txBody>
      </p:sp>
    </p:spTree>
    <p:extLst>
      <p:ext uri="{BB962C8B-B14F-4D97-AF65-F5344CB8AC3E}">
        <p14:creationId xmlns:p14="http://schemas.microsoft.com/office/powerpoint/2010/main" val="761542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Input-Output </a:t>
            </a:r>
            <a:r>
              <a:rPr lang="it-IT" sz="3200" dirty="0" err="1">
                <a:solidFill>
                  <a:srgbClr val="971720"/>
                </a:solidFill>
                <a:latin typeface="Century Gothic"/>
                <a:cs typeface="Century Gothic"/>
              </a:rPr>
              <a:t>Linearization</a:t>
            </a:r>
            <a:r>
              <a:rPr lang="it-IT" sz="3200" dirty="0">
                <a:solidFill>
                  <a:srgbClr val="971720"/>
                </a:solidFill>
                <a:latin typeface="Century Gothic"/>
                <a:cs typeface="Century Gothic"/>
              </a:rPr>
              <a:t> control</a:t>
            </a: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mc:AlternateContent xmlns:mc="http://schemas.openxmlformats.org/markup-compatibility/2006" xmlns:a14="http://schemas.microsoft.com/office/drawing/2010/main">
        <mc:Choice Requires="a14">
          <p:sp>
            <p:nvSpPr>
              <p:cNvPr id="39" name="CasellaDiTesto 38">
                <a:extLst>
                  <a:ext uri="{FF2B5EF4-FFF2-40B4-BE49-F238E27FC236}">
                    <a16:creationId xmlns:a16="http://schemas.microsoft.com/office/drawing/2014/main" id="{A947F459-7028-78C7-78A0-037C56F30CC5}"/>
                  </a:ext>
                </a:extLst>
              </p:cNvPr>
              <p:cNvSpPr txBox="1"/>
              <p:nvPr/>
            </p:nvSpPr>
            <p:spPr>
              <a:xfrm>
                <a:off x="231793" y="3780842"/>
                <a:ext cx="8115100" cy="9044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it-IT" i="1" smtClean="0">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𝑦</m:t>
                                        </m:r>
                                      </m:e>
                                    </m:acc>
                                  </m:e>
                                  <m:sub>
                                    <m:r>
                                      <a:rPr lang="it-IT" i="1">
                                        <a:latin typeface="Cambria Math" panose="02040503050406030204" pitchFamily="18" charset="0"/>
                                      </a:rPr>
                                      <m:t>1</m:t>
                                    </m:r>
                                  </m:sub>
                                </m:sSub>
                              </m:e>
                            </m:mr>
                            <m:mr>
                              <m:e>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𝑦</m:t>
                                        </m:r>
                                      </m:e>
                                    </m:acc>
                                  </m:e>
                                  <m:sub>
                                    <m:r>
                                      <a:rPr lang="it-IT" i="1">
                                        <a:latin typeface="Cambria Math" panose="02040503050406030204" pitchFamily="18" charset="0"/>
                                      </a:rPr>
                                      <m:t>2</m:t>
                                    </m:r>
                                  </m:sub>
                                </m:sSub>
                              </m:e>
                            </m:mr>
                          </m:m>
                        </m:e>
                      </m:d>
                      <m:r>
                        <a:rPr lang="it-IT" i="1">
                          <a:latin typeface="Cambria Math" panose="02040503050406030204" pitchFamily="18" charset="0"/>
                        </a:rPr>
                        <m:t>=</m:t>
                      </m:r>
                      <m:d>
                        <m:dPr>
                          <m:begChr m:val="["/>
                          <m:endChr m:val="]"/>
                          <m:ctrlPr>
                            <a:rPr lang="it-IT" i="1">
                              <a:latin typeface="Cambria Math" panose="02040503050406030204" pitchFamily="18" charset="0"/>
                            </a:rPr>
                          </m:ctrlPr>
                        </m:dPr>
                        <m:e>
                          <m:m>
                            <m:mPr>
                              <m:mcs>
                                <m:mc>
                                  <m:mcPr>
                                    <m:count m:val="2"/>
                                    <m:mcJc m:val="center"/>
                                  </m:mcPr>
                                </m:mc>
                              </m:mcs>
                              <m:ctrlPr>
                                <a:rPr lang="it-IT" i="1">
                                  <a:latin typeface="Cambria Math" panose="02040503050406030204" pitchFamily="18" charset="0"/>
                                </a:rPr>
                              </m:ctrlPr>
                            </m:mPr>
                            <m:mr>
                              <m:e>
                                <m:func>
                                  <m:funcPr>
                                    <m:ctrlPr>
                                      <a:rPr lang="it-IT" i="1">
                                        <a:latin typeface="Cambria Math" panose="02040503050406030204" pitchFamily="18" charset="0"/>
                                      </a:rPr>
                                    </m:ctrlPr>
                                  </m:funcPr>
                                  <m:fName>
                                    <m:r>
                                      <m:rPr>
                                        <m:sty m:val="p"/>
                                        <m:brk m:alnAt="7"/>
                                      </m:rPr>
                                      <a:rPr lang="it-IT">
                                        <a:latin typeface="Cambria Math" panose="02040503050406030204" pitchFamily="18" charset="0"/>
                                      </a:rPr>
                                      <m:t>c</m:t>
                                    </m:r>
                                    <m:r>
                                      <m:rPr>
                                        <m:sty m:val="p"/>
                                      </m:rPr>
                                      <a:rPr lang="it-IT">
                                        <a:latin typeface="Cambria Math" panose="02040503050406030204" pitchFamily="18" charset="0"/>
                                      </a:rPr>
                                      <m:t>os</m:t>
                                    </m:r>
                                  </m:fName>
                                  <m:e>
                                    <m:r>
                                      <m:rPr>
                                        <m:brk m:alnAt="7"/>
                                      </m:rPr>
                                      <a:rPr lang="it-IT" i="1">
                                        <a:latin typeface="Cambria Math" panose="02040503050406030204" pitchFamily="18" charset="0"/>
                                      </a:rPr>
                                      <m:t>𝜃</m:t>
                                    </m:r>
                                  </m:e>
                                </m:func>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tan</m:t>
                                    </m:r>
                                  </m:fName>
                                  <m:e>
                                    <m:r>
                                      <a:rPr lang="it-IT" b="0" i="1" smtClean="0">
                                        <a:latin typeface="Cambria Math" panose="02040503050406030204" pitchFamily="18" charset="0"/>
                                      </a:rPr>
                                      <m:t>𝜙</m:t>
                                    </m:r>
                                    <m:r>
                                      <a:rPr lang="it-IT" b="0" i="1" smtClean="0">
                                        <a:latin typeface="Cambria Math" panose="02040503050406030204" pitchFamily="18" charset="0"/>
                                      </a:rPr>
                                      <m:t> (</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sin</m:t>
                                        </m:r>
                                      </m:fName>
                                      <m:e>
                                        <m:r>
                                          <a:rPr lang="it-IT" b="0" i="1" smtClean="0">
                                            <a:latin typeface="Cambria Math" panose="02040503050406030204" pitchFamily="18" charset="0"/>
                                          </a:rPr>
                                          <m:t>𝜃</m:t>
                                        </m:r>
                                        <m:r>
                                          <a:rPr lang="it-IT" b="0" i="1" smtClean="0">
                                            <a:latin typeface="Cambria Math" panose="02040503050406030204" pitchFamily="18" charset="0"/>
                                          </a:rPr>
                                          <m:t>+</m:t>
                                        </m:r>
                                        <m:r>
                                          <m:rPr>
                                            <m:sty m:val="p"/>
                                          </m:rPr>
                                          <a:rPr lang="it-IT" b="0" i="0" smtClean="0">
                                            <a:latin typeface="Cambria Math" panose="02040503050406030204" pitchFamily="18" charset="0"/>
                                          </a:rPr>
                                          <m:t>Δ</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sin</m:t>
                                            </m:r>
                                          </m:fName>
                                          <m:e>
                                            <m:r>
                                              <a:rPr lang="it-IT" b="0" i="1" smtClean="0">
                                                <a:latin typeface="Cambria Math" panose="02040503050406030204" pitchFamily="18" charset="0"/>
                                              </a:rPr>
                                              <m:t>(</m:t>
                                            </m:r>
                                            <m:r>
                                              <a:rPr lang="it-IT" b="0" i="1" smtClean="0">
                                                <a:latin typeface="Cambria Math" panose="02040503050406030204" pitchFamily="18" charset="0"/>
                                              </a:rPr>
                                              <m:t>𝜃</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r>
                                              <a:rPr lang="it-IT" b="0" i="1" smtClean="0">
                                                <a:latin typeface="Cambria Math" panose="02040503050406030204" pitchFamily="18" charset="0"/>
                                              </a:rPr>
                                              <m:t>𝑙</m:t>
                                            </m:r>
                                            <m:r>
                                              <a:rPr lang="it-IT" b="0" i="1" smtClean="0">
                                                <a:latin typeface="Cambria Math" panose="02040503050406030204" pitchFamily="18" charset="0"/>
                                              </a:rPr>
                                              <m:t>)</m:t>
                                            </m:r>
                                          </m:e>
                                        </m:func>
                                      </m:e>
                                    </m:func>
                                  </m:e>
                                </m:func>
                              </m:e>
                              <m:e>
                                <m:r>
                                  <a:rPr lang="it-IT" b="0" i="1" smtClean="0">
                                    <a:latin typeface="Cambria Math" panose="02040503050406030204" pitchFamily="18" charset="0"/>
                                  </a:rPr>
                                  <m:t>−</m:t>
                                </m:r>
                                <m:r>
                                  <m:rPr>
                                    <m:sty m:val="p"/>
                                  </m:rPr>
                                  <a:rPr lang="it-IT" b="0" i="0" smtClean="0">
                                    <a:latin typeface="Cambria Math" panose="02040503050406030204" pitchFamily="18" charset="0"/>
                                  </a:rPr>
                                  <m:t>Δ</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sin</m:t>
                                    </m:r>
                                  </m:fName>
                                  <m:e>
                                    <m:r>
                                      <a:rPr lang="it-IT" i="1">
                                        <a:latin typeface="Cambria Math" panose="02040503050406030204" pitchFamily="18" charset="0"/>
                                      </a:rPr>
                                      <m:t>(</m:t>
                                    </m:r>
                                    <m:r>
                                      <a:rPr lang="it-IT" i="1">
                                        <a:latin typeface="Cambria Math" panose="02040503050406030204" pitchFamily="18" charset="0"/>
                                      </a:rPr>
                                      <m:t>𝜃</m:t>
                                    </m:r>
                                    <m:r>
                                      <a:rPr lang="it-IT" i="1">
                                        <a:latin typeface="Cambria Math" panose="02040503050406030204" pitchFamily="18" charset="0"/>
                                      </a:rPr>
                                      <m:t>+</m:t>
                                    </m:r>
                                    <m:r>
                                      <a:rPr lang="it-IT" i="1">
                                        <a:latin typeface="Cambria Math" panose="02040503050406030204" pitchFamily="18" charset="0"/>
                                      </a:rPr>
                                      <m:t>𝜙</m:t>
                                    </m:r>
                                    <m:r>
                                      <a:rPr lang="it-IT" b="0" i="1" smtClean="0">
                                        <a:latin typeface="Cambria Math" panose="02040503050406030204" pitchFamily="18" charset="0"/>
                                      </a:rPr>
                                      <m:t>)</m:t>
                                    </m:r>
                                  </m:e>
                                </m:func>
                              </m:e>
                            </m:mr>
                            <m:mr>
                              <m:e>
                                <m:func>
                                  <m:funcPr>
                                    <m:ctrlPr>
                                      <a:rPr lang="it-IT" i="1">
                                        <a:latin typeface="Cambria Math" panose="02040503050406030204" pitchFamily="18" charset="0"/>
                                      </a:rPr>
                                    </m:ctrlPr>
                                  </m:funcPr>
                                  <m:fName>
                                    <m:r>
                                      <m:rPr>
                                        <m:sty m:val="p"/>
                                      </m:rPr>
                                      <a:rPr lang="it-IT">
                                        <a:latin typeface="Cambria Math" panose="02040503050406030204" pitchFamily="18" charset="0"/>
                                      </a:rPr>
                                      <m:t>sin</m:t>
                                    </m:r>
                                  </m:fName>
                                  <m:e>
                                    <m:r>
                                      <a:rPr lang="it-IT" i="1">
                                        <a:latin typeface="Cambria Math" panose="02040503050406030204" pitchFamily="18" charset="0"/>
                                      </a:rPr>
                                      <m:t>𝜃</m:t>
                                    </m:r>
                                    <m:r>
                                      <a:rPr lang="it-IT" b="0" i="1" smtClean="0">
                                        <a:latin typeface="Cambria Math" panose="02040503050406030204" pitchFamily="18" charset="0"/>
                                      </a:rPr>
                                      <m:t>+</m:t>
                                    </m:r>
                                  </m:e>
                                </m:func>
                                <m:func>
                                  <m:funcPr>
                                    <m:ctrlPr>
                                      <a:rPr lang="it-IT" i="1" smtClean="0">
                                        <a:latin typeface="Cambria Math" panose="02040503050406030204" pitchFamily="18" charset="0"/>
                                      </a:rPr>
                                    </m:ctrlPr>
                                  </m:funcPr>
                                  <m:fName>
                                    <m:r>
                                      <m:rPr>
                                        <m:sty m:val="p"/>
                                      </m:rPr>
                                      <a:rPr lang="it-IT" i="0" smtClean="0">
                                        <a:latin typeface="Cambria Math" panose="02040503050406030204" pitchFamily="18" charset="0"/>
                                      </a:rPr>
                                      <m:t>tan</m:t>
                                    </m:r>
                                  </m:fName>
                                  <m:e>
                                    <m:r>
                                      <a:rPr lang="it-IT" b="0" i="1" smtClean="0">
                                        <a:latin typeface="Cambria Math" panose="02040503050406030204" pitchFamily="18" charset="0"/>
                                      </a:rPr>
                                      <m:t>𝜙</m:t>
                                    </m:r>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cos</m:t>
                                        </m:r>
                                      </m:fName>
                                      <m:e>
                                        <m:r>
                                          <a:rPr lang="it-IT" b="0" i="1" smtClean="0">
                                            <a:latin typeface="Cambria Math" panose="02040503050406030204" pitchFamily="18" charset="0"/>
                                          </a:rPr>
                                          <m:t>𝜃</m:t>
                                        </m:r>
                                        <m:r>
                                          <a:rPr lang="it-IT" b="0" i="1" smtClean="0">
                                            <a:latin typeface="Cambria Math" panose="02040503050406030204" pitchFamily="18" charset="0"/>
                                          </a:rPr>
                                          <m:t>+</m:t>
                                        </m:r>
                                        <m:r>
                                          <m:rPr>
                                            <m:sty m:val="p"/>
                                          </m:rPr>
                                          <a:rPr lang="it-IT" b="0" i="0" smtClean="0">
                                            <a:latin typeface="Cambria Math" panose="02040503050406030204" pitchFamily="18" charset="0"/>
                                          </a:rPr>
                                          <m:t>Δ</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cos</m:t>
                                            </m:r>
                                          </m:fName>
                                          <m:e>
                                            <m:r>
                                              <a:rPr lang="it-IT" b="0" i="1" smtClean="0">
                                                <a:latin typeface="Cambria Math" panose="02040503050406030204" pitchFamily="18" charset="0"/>
                                              </a:rPr>
                                              <m:t>(</m:t>
                                            </m:r>
                                            <m:r>
                                              <a:rPr lang="it-IT" b="0" i="1" smtClean="0">
                                                <a:latin typeface="Cambria Math" panose="02040503050406030204" pitchFamily="18" charset="0"/>
                                              </a:rPr>
                                              <m:t>𝜃</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r>
                                              <a:rPr lang="it-IT" b="0" i="1" smtClean="0">
                                                <a:latin typeface="Cambria Math" panose="02040503050406030204" pitchFamily="18" charset="0"/>
                                              </a:rPr>
                                              <m:t>𝑙</m:t>
                                            </m:r>
                                            <m:r>
                                              <a:rPr lang="it-IT" b="0" i="1" smtClean="0">
                                                <a:latin typeface="Cambria Math" panose="02040503050406030204" pitchFamily="18" charset="0"/>
                                              </a:rPr>
                                              <m:t>)</m:t>
                                            </m:r>
                                          </m:e>
                                        </m:func>
                                      </m:e>
                                    </m:func>
                                  </m:e>
                                </m:func>
                              </m:e>
                              <m:e>
                                <m:r>
                                  <m:rPr>
                                    <m:sty m:val="p"/>
                                  </m:rPr>
                                  <a:rPr lang="it-IT" b="0" i="0" smtClean="0">
                                    <a:latin typeface="Cambria Math" panose="02040503050406030204" pitchFamily="18" charset="0"/>
                                  </a:rPr>
                                  <m:t>Δ</m:t>
                                </m:r>
                                <m:func>
                                  <m:funcPr>
                                    <m:ctrlPr>
                                      <a:rPr lang="it-IT" i="1" smtClean="0">
                                        <a:latin typeface="Cambria Math" panose="02040503050406030204" pitchFamily="18" charset="0"/>
                                      </a:rPr>
                                    </m:ctrlPr>
                                  </m:funcPr>
                                  <m:fName>
                                    <m:r>
                                      <m:rPr>
                                        <m:sty m:val="p"/>
                                      </m:rPr>
                                      <a:rPr lang="it-IT">
                                        <a:latin typeface="Cambria Math" panose="02040503050406030204" pitchFamily="18" charset="0"/>
                                      </a:rPr>
                                      <m:t>cos</m:t>
                                    </m:r>
                                  </m:fName>
                                  <m:e>
                                    <m:r>
                                      <a:rPr lang="it-IT" i="1">
                                        <a:latin typeface="Cambria Math" panose="02040503050406030204" pitchFamily="18" charset="0"/>
                                      </a:rPr>
                                      <m:t>(</m:t>
                                    </m:r>
                                    <m:r>
                                      <a:rPr lang="it-IT" i="1">
                                        <a:latin typeface="Cambria Math" panose="02040503050406030204" pitchFamily="18" charset="0"/>
                                      </a:rPr>
                                      <m:t>𝜃</m:t>
                                    </m:r>
                                    <m:r>
                                      <a:rPr lang="it-IT" i="1">
                                        <a:latin typeface="Cambria Math" panose="02040503050406030204" pitchFamily="18" charset="0"/>
                                      </a:rPr>
                                      <m:t>+</m:t>
                                    </m:r>
                                    <m:r>
                                      <a:rPr lang="it-IT" i="1">
                                        <a:latin typeface="Cambria Math" panose="02040503050406030204" pitchFamily="18" charset="0"/>
                                      </a:rPr>
                                      <m:t>𝜙</m:t>
                                    </m:r>
                                    <m:r>
                                      <a:rPr lang="it-IT" i="1">
                                        <a:latin typeface="Cambria Math" panose="02040503050406030204" pitchFamily="18" charset="0"/>
                                      </a:rPr>
                                      <m:t>)</m:t>
                                    </m:r>
                                  </m:e>
                                </m:func>
                              </m:e>
                            </m:mr>
                          </m:m>
                        </m:e>
                      </m:d>
                      <m:d>
                        <m:dPr>
                          <m:begChr m:val="["/>
                          <m:endChr m:val="]"/>
                          <m:ctrlPr>
                            <a:rPr lang="it-IT" i="1">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r>
                                  <m:rPr>
                                    <m:brk m:alnAt="7"/>
                                  </m:rPr>
                                  <a:rPr lang="it-IT" i="1">
                                    <a:latin typeface="Cambria Math" panose="02040503050406030204" pitchFamily="18" charset="0"/>
                                  </a:rPr>
                                  <m:t>𝑣</m:t>
                                </m:r>
                              </m:e>
                            </m:mr>
                            <m:mr>
                              <m:e>
                                <m:r>
                                  <a:rPr lang="it-IT" i="1">
                                    <a:latin typeface="Cambria Math" panose="02040503050406030204" pitchFamily="18" charset="0"/>
                                  </a:rPr>
                                  <m:t>𝜔</m:t>
                                </m:r>
                              </m:e>
                            </m:mr>
                          </m:m>
                        </m:e>
                      </m:d>
                      <m:r>
                        <a:rPr lang="it-IT" i="1">
                          <a:latin typeface="Cambria Math" panose="02040503050406030204" pitchFamily="18" charset="0"/>
                        </a:rPr>
                        <m:t>=</m:t>
                      </m:r>
                      <m:r>
                        <a:rPr lang="it-IT" i="1">
                          <a:latin typeface="Cambria Math" panose="02040503050406030204" pitchFamily="18" charset="0"/>
                        </a:rPr>
                        <m:t>𝑇</m:t>
                      </m:r>
                      <m:d>
                        <m:dPr>
                          <m:ctrlPr>
                            <a:rPr lang="it-IT" i="1">
                              <a:latin typeface="Cambria Math" panose="02040503050406030204" pitchFamily="18" charset="0"/>
                            </a:rPr>
                          </m:ctrlPr>
                        </m:dPr>
                        <m:e>
                          <m:r>
                            <a:rPr lang="it-IT" i="1">
                              <a:latin typeface="Cambria Math" panose="02040503050406030204" pitchFamily="18" charset="0"/>
                            </a:rPr>
                            <m:t>𝜃</m:t>
                          </m:r>
                          <m:r>
                            <a:rPr lang="it-IT" b="0" i="1" smtClean="0">
                              <a:latin typeface="Cambria Math" panose="02040503050406030204" pitchFamily="18" charset="0"/>
                            </a:rPr>
                            <m:t>,</m:t>
                          </m:r>
                          <m:r>
                            <a:rPr lang="it-IT" b="0" i="1" smtClean="0">
                              <a:latin typeface="Cambria Math" panose="02040503050406030204" pitchFamily="18" charset="0"/>
                            </a:rPr>
                            <m:t>𝜙</m:t>
                          </m:r>
                        </m:e>
                      </m:d>
                      <m:d>
                        <m:dPr>
                          <m:begChr m:val="["/>
                          <m:endChr m:val="]"/>
                          <m:ctrlPr>
                            <a:rPr lang="it-IT" i="1">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r>
                                  <m:rPr>
                                    <m:brk m:alnAt="7"/>
                                  </m:rPr>
                                  <a:rPr lang="it-IT" i="1">
                                    <a:latin typeface="Cambria Math" panose="02040503050406030204" pitchFamily="18" charset="0"/>
                                  </a:rPr>
                                  <m:t>𝑣</m:t>
                                </m:r>
                              </m:e>
                            </m:mr>
                            <m:mr>
                              <m:e>
                                <m:r>
                                  <a:rPr lang="it-IT" i="1">
                                    <a:latin typeface="Cambria Math" panose="02040503050406030204" pitchFamily="18" charset="0"/>
                                  </a:rPr>
                                  <m:t>𝜔</m:t>
                                </m:r>
                              </m:e>
                            </m:mr>
                          </m:m>
                        </m:e>
                      </m:d>
                    </m:oMath>
                  </m:oMathPara>
                </a14:m>
                <a:endParaRPr lang="it-IT" dirty="0"/>
              </a:p>
              <a:p>
                <a:endParaRPr lang="it-IT" dirty="0"/>
              </a:p>
            </p:txBody>
          </p:sp>
        </mc:Choice>
        <mc:Fallback xmlns="">
          <p:sp>
            <p:nvSpPr>
              <p:cNvPr id="39" name="CasellaDiTesto 38">
                <a:extLst>
                  <a:ext uri="{FF2B5EF4-FFF2-40B4-BE49-F238E27FC236}">
                    <a16:creationId xmlns:a16="http://schemas.microsoft.com/office/drawing/2014/main" id="{A947F459-7028-78C7-78A0-037C56F30CC5}"/>
                  </a:ext>
                </a:extLst>
              </p:cNvPr>
              <p:cNvSpPr txBox="1">
                <a:spLocks noRot="1" noChangeAspect="1" noMove="1" noResize="1" noEditPoints="1" noAdjustHandles="1" noChangeArrowheads="1" noChangeShapeType="1" noTextEdit="1"/>
              </p:cNvSpPr>
              <p:nvPr/>
            </p:nvSpPr>
            <p:spPr>
              <a:xfrm>
                <a:off x="231793" y="3780842"/>
                <a:ext cx="8115100" cy="904415"/>
              </a:xfrm>
              <a:prstGeom prst="rect">
                <a:avLst/>
              </a:prstGeom>
              <a:blipFill>
                <a:blip r:embed="rId4"/>
                <a:stretch>
                  <a:fillRect/>
                </a:stretch>
              </a:blipFill>
            </p:spPr>
            <p:txBody>
              <a:bodyPr/>
              <a:lstStyle/>
              <a:p>
                <a:r>
                  <a:rPr lang="it-IT">
                    <a:noFill/>
                  </a:rPr>
                  <a:t> </a:t>
                </a:r>
              </a:p>
            </p:txBody>
          </p:sp>
        </mc:Fallback>
      </mc:AlternateContent>
      <p:sp>
        <p:nvSpPr>
          <p:cNvPr id="41" name="CasellaDiTesto 40">
            <a:extLst>
              <a:ext uri="{FF2B5EF4-FFF2-40B4-BE49-F238E27FC236}">
                <a16:creationId xmlns:a16="http://schemas.microsoft.com/office/drawing/2014/main" id="{7AB7CAFF-AE00-2752-DB95-50ECB3525073}"/>
              </a:ext>
            </a:extLst>
          </p:cNvPr>
          <p:cNvSpPr txBox="1"/>
          <p:nvPr/>
        </p:nvSpPr>
        <p:spPr>
          <a:xfrm>
            <a:off x="218872" y="1720703"/>
            <a:ext cx="6537528" cy="369332"/>
          </a:xfrm>
          <a:prstGeom prst="rect">
            <a:avLst/>
          </a:prstGeom>
          <a:noFill/>
        </p:spPr>
        <p:txBody>
          <a:bodyPr wrap="square">
            <a:spAutoFit/>
          </a:bodyPr>
          <a:lstStyle/>
          <a:p>
            <a:r>
              <a:rPr lang="en-US" dirty="0">
                <a:latin typeface="Century Gothic" panose="020B0502020202020204" pitchFamily="34" charset="0"/>
              </a:rPr>
              <a:t>The output choice for the trajectory tracking task is:</a:t>
            </a:r>
            <a:endParaRPr lang="it-IT" dirty="0">
              <a:latin typeface="Century Gothic" panose="020B0502020202020204" pitchFamily="34" charset="0"/>
            </a:endParaRPr>
          </a:p>
        </p:txBody>
      </p:sp>
      <p:sp>
        <p:nvSpPr>
          <p:cNvPr id="44" name="CasellaDiTesto 43">
            <a:extLst>
              <a:ext uri="{FF2B5EF4-FFF2-40B4-BE49-F238E27FC236}">
                <a16:creationId xmlns:a16="http://schemas.microsoft.com/office/drawing/2014/main" id="{B8640059-02DC-3E23-660E-4CE8339C62EC}"/>
              </a:ext>
            </a:extLst>
          </p:cNvPr>
          <p:cNvSpPr txBox="1"/>
          <p:nvPr/>
        </p:nvSpPr>
        <p:spPr>
          <a:xfrm>
            <a:off x="236325" y="2136705"/>
            <a:ext cx="4194910" cy="369332"/>
          </a:xfrm>
          <a:prstGeom prst="rect">
            <a:avLst/>
          </a:prstGeom>
          <a:noFill/>
        </p:spPr>
        <p:txBody>
          <a:bodyPr wrap="square">
            <a:spAutoFit/>
          </a:bodyPr>
          <a:lstStyle/>
          <a:p>
            <a:r>
              <a:rPr lang="en-US" dirty="0">
                <a:latin typeface="Century Gothic" panose="020B0502020202020204" pitchFamily="34" charset="0"/>
              </a:rPr>
              <a:t>System output is redefined as:</a:t>
            </a:r>
          </a:p>
        </p:txBody>
      </p:sp>
      <p:sp>
        <p:nvSpPr>
          <p:cNvPr id="45" name="CasellaDiTesto 44">
            <a:extLst>
              <a:ext uri="{FF2B5EF4-FFF2-40B4-BE49-F238E27FC236}">
                <a16:creationId xmlns:a16="http://schemas.microsoft.com/office/drawing/2014/main" id="{E73F7AF4-55FC-598D-4D65-F79829B73034}"/>
              </a:ext>
            </a:extLst>
          </p:cNvPr>
          <p:cNvSpPr txBox="1"/>
          <p:nvPr/>
        </p:nvSpPr>
        <p:spPr>
          <a:xfrm>
            <a:off x="278286" y="4903208"/>
            <a:ext cx="5548240" cy="369332"/>
          </a:xfrm>
          <a:prstGeom prst="rect">
            <a:avLst/>
          </a:prstGeom>
          <a:noFill/>
        </p:spPr>
        <p:txBody>
          <a:bodyPr wrap="square">
            <a:spAutoFit/>
          </a:bodyPr>
          <a:lstStyle/>
          <a:p>
            <a:r>
              <a:rPr lang="en-US" dirty="0">
                <a:latin typeface="Century Gothic" panose="020B0502020202020204" pitchFamily="34" charset="0"/>
              </a:rPr>
              <a:t>Heading velocity and steering angle velocity:</a:t>
            </a:r>
            <a:endParaRPr lang="it-IT" dirty="0">
              <a:latin typeface="Century Gothic" panose="020B0502020202020204" pitchFamily="34" charset="0"/>
            </a:endParaRPr>
          </a:p>
        </p:txBody>
      </p:sp>
      <p:sp>
        <p:nvSpPr>
          <p:cNvPr id="46" name="CasellaDiTesto 45">
            <a:extLst>
              <a:ext uri="{FF2B5EF4-FFF2-40B4-BE49-F238E27FC236}">
                <a16:creationId xmlns:a16="http://schemas.microsoft.com/office/drawing/2014/main" id="{D6918C59-0B41-79B7-7FD9-93F781372028}"/>
              </a:ext>
            </a:extLst>
          </p:cNvPr>
          <p:cNvSpPr txBox="1"/>
          <p:nvPr/>
        </p:nvSpPr>
        <p:spPr>
          <a:xfrm>
            <a:off x="6060626" y="5210486"/>
            <a:ext cx="1561395" cy="400110"/>
          </a:xfrm>
          <a:prstGeom prst="rect">
            <a:avLst/>
          </a:prstGeom>
          <a:noFill/>
        </p:spPr>
        <p:txBody>
          <a:bodyPr wrap="square">
            <a:spAutoFit/>
          </a:bodyPr>
          <a:lstStyle/>
          <a:p>
            <a:r>
              <a:rPr lang="en-US" sz="2000" b="1" dirty="0">
                <a:latin typeface="Century Gothic" panose="020B0502020202020204" pitchFamily="34" charset="0"/>
              </a:rPr>
              <a:t>Controller </a:t>
            </a:r>
            <a:r>
              <a:rPr lang="en-US" sz="2000" dirty="0">
                <a:latin typeface="Century Gothic" panose="020B0502020202020204" pitchFamily="34" charset="0"/>
              </a:rPr>
              <a:t> </a:t>
            </a:r>
            <a:endParaRPr lang="it-IT" sz="2000" dirty="0">
              <a:latin typeface="Century Gothic" panose="020B0502020202020204" pitchFamily="34" charset="0"/>
            </a:endParaRPr>
          </a:p>
        </p:txBody>
      </p:sp>
      <p:sp>
        <p:nvSpPr>
          <p:cNvPr id="48" name="CasellaDiTesto 47">
            <a:extLst>
              <a:ext uri="{FF2B5EF4-FFF2-40B4-BE49-F238E27FC236}">
                <a16:creationId xmlns:a16="http://schemas.microsoft.com/office/drawing/2014/main" id="{9E9D68BE-1730-AD1F-9DCF-03583E51D108}"/>
              </a:ext>
            </a:extLst>
          </p:cNvPr>
          <p:cNvSpPr txBox="1"/>
          <p:nvPr/>
        </p:nvSpPr>
        <p:spPr>
          <a:xfrm>
            <a:off x="236886" y="3190868"/>
            <a:ext cx="8125504" cy="646331"/>
          </a:xfrm>
          <a:prstGeom prst="rect">
            <a:avLst/>
          </a:prstGeom>
          <a:noFill/>
        </p:spPr>
        <p:txBody>
          <a:bodyPr wrap="square">
            <a:spAutoFit/>
          </a:bodyPr>
          <a:lstStyle/>
          <a:p>
            <a:r>
              <a:rPr lang="en-US" dirty="0">
                <a:latin typeface="Century Gothic" panose="020B0502020202020204" pitchFamily="34" charset="0"/>
              </a:rPr>
              <a:t>The time derivatives of these outputs (substituting the kinematic model of the car-like robot) :</a:t>
            </a:r>
            <a:endParaRPr lang="it-IT" dirty="0">
              <a:latin typeface="Century Gothic" panose="020B0502020202020204" pitchFamily="34" charset="0"/>
            </a:endParaRPr>
          </a:p>
        </p:txBody>
      </p:sp>
      <p:pic>
        <p:nvPicPr>
          <p:cNvPr id="6" name="Immagine 5">
            <a:extLst>
              <a:ext uri="{FF2B5EF4-FFF2-40B4-BE49-F238E27FC236}">
                <a16:creationId xmlns:a16="http://schemas.microsoft.com/office/drawing/2014/main" id="{DD278864-FCBE-DD25-9B47-F0148A93FAF6}"/>
              </a:ext>
            </a:extLst>
          </p:cNvPr>
          <p:cNvPicPr>
            <a:picLocks noChangeAspect="1"/>
          </p:cNvPicPr>
          <p:nvPr/>
        </p:nvPicPr>
        <p:blipFill>
          <a:blip r:embed="rId5"/>
          <a:stretch>
            <a:fillRect/>
          </a:stretch>
        </p:blipFill>
        <p:spPr>
          <a:xfrm>
            <a:off x="8362390" y="1443921"/>
            <a:ext cx="3785944" cy="3316511"/>
          </a:xfrm>
          <a:prstGeom prst="rect">
            <a:avLst/>
          </a:prstGeom>
        </p:spPr>
      </p:pic>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F8046A7-4D93-C960-A7C8-AD8D8C2FA525}"/>
                  </a:ext>
                </a:extLst>
              </p:cNvPr>
              <p:cNvSpPr txBox="1"/>
              <p:nvPr/>
            </p:nvSpPr>
            <p:spPr>
              <a:xfrm>
                <a:off x="278286" y="5282717"/>
                <a:ext cx="2882954" cy="55354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it-IT" i="1" smtClean="0">
                              <a:latin typeface="Cambria Math" panose="02040503050406030204" pitchFamily="18" charset="0"/>
                            </a:rPr>
                          </m:ctrlPr>
                        </m:dPr>
                        <m:e>
                          <m:m>
                            <m:mPr>
                              <m:mcs>
                                <m:mc>
                                  <m:mcPr>
                                    <m:count m:val="1"/>
                                    <m:mcJc m:val="center"/>
                                  </m:mcPr>
                                </m:mc>
                              </m:mcs>
                              <m:ctrlPr>
                                <a:rPr lang="it-IT" i="1" smtClean="0">
                                  <a:latin typeface="Cambria Math" panose="02040503050406030204" pitchFamily="18" charset="0"/>
                                </a:rPr>
                              </m:ctrlPr>
                            </m:mPr>
                            <m:mr>
                              <m:e>
                                <m:r>
                                  <a:rPr lang="it-IT" i="1" smtClean="0">
                                    <a:latin typeface="Cambria Math" panose="02040503050406030204" pitchFamily="18" charset="0"/>
                                  </a:rPr>
                                  <m:t>𝑣</m:t>
                                </m:r>
                              </m:e>
                            </m:mr>
                            <m:mr>
                              <m:e>
                                <m:r>
                                  <a:rPr lang="it-IT" b="0" i="1" smtClean="0">
                                    <a:latin typeface="Cambria Math" panose="02040503050406030204" pitchFamily="18" charset="0"/>
                                  </a:rPr>
                                  <m:t>𝜔</m:t>
                                </m:r>
                              </m:e>
                            </m:mr>
                          </m:m>
                        </m:e>
                      </m:d>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𝑇</m:t>
                          </m:r>
                        </m:e>
                        <m:sup>
                          <m:r>
                            <a:rPr lang="it-IT" b="0" i="1" smtClean="0">
                              <a:latin typeface="Cambria Math" panose="02040503050406030204" pitchFamily="18" charset="0"/>
                            </a:rPr>
                            <m:t>−1</m:t>
                          </m:r>
                        </m:sup>
                      </m:sSup>
                      <m:d>
                        <m:dPr>
                          <m:ctrlPr>
                            <a:rPr lang="it-IT" b="0" i="1" smtClean="0">
                              <a:latin typeface="Cambria Math" panose="02040503050406030204" pitchFamily="18" charset="0"/>
                            </a:rPr>
                          </m:ctrlPr>
                        </m:dPr>
                        <m:e>
                          <m:r>
                            <a:rPr lang="it-IT" b="0" i="1" smtClean="0">
                              <a:latin typeface="Cambria Math" panose="02040503050406030204" pitchFamily="18" charset="0"/>
                            </a:rPr>
                            <m:t>𝜃</m:t>
                          </m:r>
                          <m:r>
                            <a:rPr lang="it-IT" b="0" i="1" smtClean="0">
                              <a:latin typeface="Cambria Math" panose="02040503050406030204" pitchFamily="18" charset="0"/>
                            </a:rPr>
                            <m:t>,</m:t>
                          </m:r>
                          <m:r>
                            <a:rPr lang="it-IT" b="0" i="1" smtClean="0">
                              <a:latin typeface="Cambria Math" panose="02040503050406030204" pitchFamily="18" charset="0"/>
                            </a:rPr>
                            <m:t>𝜙</m:t>
                          </m:r>
                        </m:e>
                      </m:d>
                      <m:d>
                        <m:dPr>
                          <m:begChr m:val="["/>
                          <m:endChr m:val="]"/>
                          <m:ctrlPr>
                            <a:rPr lang="it-IT" i="1">
                              <a:latin typeface="Cambria Math" panose="02040503050406030204" pitchFamily="18" charset="0"/>
                            </a:rPr>
                          </m:ctrlPr>
                        </m:dPr>
                        <m:e>
                          <m:m>
                            <m:mPr>
                              <m:mcs>
                                <m:mc>
                                  <m:mcPr>
                                    <m:count m:val="1"/>
                                    <m:mcJc m:val="center"/>
                                  </m:mcPr>
                                </m:mc>
                              </m:mcs>
                              <m:ctrlPr>
                                <a:rPr lang="it-IT" i="1" smtClean="0">
                                  <a:latin typeface="Cambria Math" panose="02040503050406030204" pitchFamily="18" charset="0"/>
                                </a:rPr>
                              </m:ctrlPr>
                            </m:mPr>
                            <m:mr>
                              <m:e>
                                <m:sSub>
                                  <m:sSubPr>
                                    <m:ctrlPr>
                                      <a:rPr lang="it-IT" i="1">
                                        <a:latin typeface="Cambria Math" panose="02040503050406030204" pitchFamily="18" charset="0"/>
                                      </a:rPr>
                                    </m:ctrlPr>
                                  </m:sSubPr>
                                  <m:e>
                                    <m:r>
                                      <a:rPr lang="it-IT" i="1">
                                        <a:latin typeface="Cambria Math" panose="02040503050406030204" pitchFamily="18" charset="0"/>
                                      </a:rPr>
                                      <m:t>𝑢</m:t>
                                    </m:r>
                                  </m:e>
                                  <m:sub>
                                    <m:r>
                                      <a:rPr lang="it-IT" i="1">
                                        <a:latin typeface="Cambria Math" panose="02040503050406030204" pitchFamily="18" charset="0"/>
                                      </a:rPr>
                                      <m:t>1</m:t>
                                    </m:r>
                                  </m:sub>
                                </m:sSub>
                              </m:e>
                            </m:mr>
                            <m:m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𝑢</m:t>
                                    </m:r>
                                  </m:e>
                                  <m:sub>
                                    <m:r>
                                      <a:rPr lang="it-IT" b="0" i="1" smtClean="0">
                                        <a:latin typeface="Cambria Math" panose="02040503050406030204" pitchFamily="18" charset="0"/>
                                      </a:rPr>
                                      <m:t>2</m:t>
                                    </m:r>
                                  </m:sub>
                                </m:sSub>
                              </m:e>
                            </m:mr>
                          </m:m>
                        </m:e>
                      </m:d>
                    </m:oMath>
                  </m:oMathPara>
                </a14:m>
                <a:endParaRPr lang="it-IT" dirty="0"/>
              </a:p>
            </p:txBody>
          </p:sp>
        </mc:Choice>
        <mc:Fallback xmlns="">
          <p:sp>
            <p:nvSpPr>
              <p:cNvPr id="14" name="CasellaDiTesto 13">
                <a:extLst>
                  <a:ext uri="{FF2B5EF4-FFF2-40B4-BE49-F238E27FC236}">
                    <a16:creationId xmlns:a16="http://schemas.microsoft.com/office/drawing/2014/main" id="{6F8046A7-4D93-C960-A7C8-AD8D8C2FA525}"/>
                  </a:ext>
                </a:extLst>
              </p:cNvPr>
              <p:cNvSpPr txBox="1">
                <a:spLocks noRot="1" noChangeAspect="1" noMove="1" noResize="1" noEditPoints="1" noAdjustHandles="1" noChangeArrowheads="1" noChangeShapeType="1" noTextEdit="1"/>
              </p:cNvSpPr>
              <p:nvPr/>
            </p:nvSpPr>
            <p:spPr>
              <a:xfrm>
                <a:off x="278286" y="5282717"/>
                <a:ext cx="2882954" cy="553549"/>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9F44E119-D8E5-B090-9787-FC22E37A1653}"/>
                  </a:ext>
                </a:extLst>
              </p:cNvPr>
              <p:cNvSpPr txBox="1"/>
              <p:nvPr/>
            </p:nvSpPr>
            <p:spPr>
              <a:xfrm>
                <a:off x="4479399" y="5610596"/>
                <a:ext cx="4957040" cy="68679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it-IT" sz="2000" b="0" i="1" smtClean="0">
                              <a:latin typeface="Cambria Math" panose="02040503050406030204" pitchFamily="18" charset="0"/>
                            </a:rPr>
                          </m:ctrlPr>
                        </m:mPr>
                        <m:mr>
                          <m:e>
                            <m:sSub>
                              <m:sSubPr>
                                <m:ctrlPr>
                                  <a:rPr lang="it-IT" sz="2000" i="1">
                                    <a:latin typeface="Cambria Math" panose="02040503050406030204" pitchFamily="18" charset="0"/>
                                  </a:rPr>
                                </m:ctrlPr>
                              </m:sSubPr>
                              <m:e>
                                <m:r>
                                  <a:rPr lang="it-IT" sz="2000" i="1">
                                    <a:latin typeface="Cambria Math" panose="02040503050406030204" pitchFamily="18" charset="0"/>
                                  </a:rPr>
                                  <m:t>𝑢</m:t>
                                </m:r>
                              </m:e>
                              <m:sub>
                                <m:r>
                                  <a:rPr lang="it-IT" sz="2000" i="1">
                                    <a:latin typeface="Cambria Math" panose="02040503050406030204" pitchFamily="18" charset="0"/>
                                  </a:rPr>
                                  <m:t>1</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acc>
                                  <m:accPr>
                                    <m:chr m:val="̇"/>
                                    <m:ctrlPr>
                                      <a:rPr lang="it-IT" sz="2000" b="0" i="1" smtClean="0">
                                        <a:latin typeface="Cambria Math" panose="02040503050406030204" pitchFamily="18" charset="0"/>
                                      </a:rPr>
                                    </m:ctrlPr>
                                  </m:accPr>
                                  <m:e>
                                    <m:r>
                                      <a:rPr lang="it-IT" sz="2000" i="1">
                                        <a:latin typeface="Cambria Math" panose="02040503050406030204" pitchFamily="18" charset="0"/>
                                      </a:rPr>
                                      <m:t>𝑦</m:t>
                                    </m:r>
                                  </m:e>
                                </m:acc>
                              </m:e>
                              <m:sub>
                                <m:r>
                                  <a:rPr lang="it-IT" sz="2000" i="1">
                                    <a:latin typeface="Cambria Math" panose="02040503050406030204" pitchFamily="18" charset="0"/>
                                  </a:rPr>
                                  <m:t>1</m:t>
                                </m:r>
                                <m:r>
                                  <a:rPr lang="it-IT" sz="2000" i="1">
                                    <a:latin typeface="Cambria Math" panose="02040503050406030204" pitchFamily="18" charset="0"/>
                                  </a:rPr>
                                  <m:t>𝑑</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𝑘</m:t>
                                </m:r>
                              </m:e>
                              <m:sub>
                                <m:r>
                                  <a:rPr lang="it-IT" sz="2000" i="1">
                                    <a:latin typeface="Cambria Math" panose="02040503050406030204" pitchFamily="18" charset="0"/>
                                  </a:rPr>
                                  <m:t>1</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𝑦</m:t>
                                </m:r>
                              </m:e>
                              <m:sub>
                                <m:r>
                                  <a:rPr lang="it-IT" sz="2000" i="1">
                                    <a:latin typeface="Cambria Math" panose="02040503050406030204" pitchFamily="18" charset="0"/>
                                  </a:rPr>
                                  <m:t>1</m:t>
                                </m:r>
                                <m:r>
                                  <a:rPr lang="it-IT" sz="2000" i="1">
                                    <a:latin typeface="Cambria Math" panose="02040503050406030204" pitchFamily="18" charset="0"/>
                                  </a:rPr>
                                  <m:t>𝑑</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𝑦</m:t>
                                </m:r>
                              </m:e>
                              <m:sub>
                                <m:r>
                                  <a:rPr lang="it-IT" sz="2000" i="1">
                                    <a:latin typeface="Cambria Math" panose="02040503050406030204" pitchFamily="18" charset="0"/>
                                  </a:rPr>
                                  <m:t>1</m:t>
                                </m:r>
                              </m:sub>
                            </m:sSub>
                            <m:r>
                              <a:rPr lang="it-IT" sz="2000" i="1">
                                <a:latin typeface="Cambria Math" panose="02040503050406030204" pitchFamily="18" charset="0"/>
                              </a:rPr>
                              <m:t>)</m:t>
                            </m:r>
                          </m:e>
                        </m:mr>
                        <m:mr>
                          <m:e>
                            <m:sSub>
                              <m:sSubPr>
                                <m:ctrlPr>
                                  <a:rPr lang="it-IT" sz="2000" i="1">
                                    <a:latin typeface="Cambria Math" panose="02040503050406030204" pitchFamily="18" charset="0"/>
                                  </a:rPr>
                                </m:ctrlPr>
                              </m:sSubPr>
                              <m:e>
                                <m:r>
                                  <a:rPr lang="it-IT" sz="2000" i="1">
                                    <a:latin typeface="Cambria Math" panose="02040503050406030204" pitchFamily="18" charset="0"/>
                                  </a:rPr>
                                  <m:t>𝑢</m:t>
                                </m:r>
                              </m:e>
                              <m:sub>
                                <m:r>
                                  <a:rPr lang="it-IT" sz="2000" b="0" i="1" smtClean="0">
                                    <a:latin typeface="Cambria Math" panose="02040503050406030204" pitchFamily="18" charset="0"/>
                                  </a:rPr>
                                  <m:t>2</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acc>
                                  <m:accPr>
                                    <m:chr m:val="̇"/>
                                    <m:ctrlPr>
                                      <a:rPr lang="it-IT" sz="2000" i="1">
                                        <a:latin typeface="Cambria Math" panose="02040503050406030204" pitchFamily="18" charset="0"/>
                                      </a:rPr>
                                    </m:ctrlPr>
                                  </m:accPr>
                                  <m:e>
                                    <m:r>
                                      <a:rPr lang="it-IT" sz="2000" i="1">
                                        <a:latin typeface="Cambria Math" panose="02040503050406030204" pitchFamily="18" charset="0"/>
                                      </a:rPr>
                                      <m:t>𝑦</m:t>
                                    </m:r>
                                  </m:e>
                                </m:acc>
                              </m:e>
                              <m:sub>
                                <m:r>
                                  <a:rPr lang="it-IT" sz="2000" b="0" i="1" smtClean="0">
                                    <a:latin typeface="Cambria Math" panose="02040503050406030204" pitchFamily="18" charset="0"/>
                                  </a:rPr>
                                  <m:t>2</m:t>
                                </m:r>
                                <m:r>
                                  <a:rPr lang="it-IT" sz="2000" i="1">
                                    <a:latin typeface="Cambria Math" panose="02040503050406030204" pitchFamily="18" charset="0"/>
                                  </a:rPr>
                                  <m:t>𝑑</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𝑘</m:t>
                                </m:r>
                              </m:e>
                              <m:sub>
                                <m:r>
                                  <a:rPr lang="it-IT" sz="2000" b="0" i="1" smtClean="0">
                                    <a:latin typeface="Cambria Math" panose="02040503050406030204" pitchFamily="18" charset="0"/>
                                  </a:rPr>
                                  <m:t>2</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𝑦</m:t>
                                </m:r>
                              </m:e>
                              <m:sub>
                                <m:r>
                                  <a:rPr lang="it-IT" sz="2000" b="0" i="1" smtClean="0">
                                    <a:latin typeface="Cambria Math" panose="02040503050406030204" pitchFamily="18" charset="0"/>
                                  </a:rPr>
                                  <m:t>2</m:t>
                                </m:r>
                                <m:r>
                                  <a:rPr lang="it-IT" sz="2000" i="1">
                                    <a:latin typeface="Cambria Math" panose="02040503050406030204" pitchFamily="18" charset="0"/>
                                  </a:rPr>
                                  <m:t>𝑑</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𝑦</m:t>
                                </m:r>
                              </m:e>
                              <m:sub>
                                <m:r>
                                  <a:rPr lang="it-IT" sz="2000" b="0" i="1" smtClean="0">
                                    <a:latin typeface="Cambria Math" panose="02040503050406030204" pitchFamily="18" charset="0"/>
                                  </a:rPr>
                                  <m:t>2</m:t>
                                </m:r>
                              </m:sub>
                            </m:sSub>
                            <m:r>
                              <a:rPr lang="it-IT" sz="2000" i="1">
                                <a:latin typeface="Cambria Math" panose="02040503050406030204" pitchFamily="18" charset="0"/>
                              </a:rPr>
                              <m:t>)</m:t>
                            </m:r>
                          </m:e>
                        </m:mr>
                      </m:m>
                      <m:r>
                        <a:rPr lang="it-IT" sz="2000" b="0" i="1" smtClean="0">
                          <a:latin typeface="Cambria Math" panose="02040503050406030204" pitchFamily="18" charset="0"/>
                        </a:rPr>
                        <m:t>   ,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     </m:t>
                          </m:r>
                          <m:r>
                            <a:rPr lang="it-IT" sz="2000" b="0" i="1" smtClean="0">
                              <a:latin typeface="Cambria Math" panose="02040503050406030204" pitchFamily="18" charset="0"/>
                            </a:rPr>
                            <m:t>𝑘</m:t>
                          </m:r>
                        </m:e>
                        <m:sub>
                          <m:r>
                            <a:rPr lang="it-IT" sz="2000" b="0" i="1" smtClean="0">
                              <a:latin typeface="Cambria Math" panose="02040503050406030204" pitchFamily="18" charset="0"/>
                            </a:rPr>
                            <m:t>1</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𝑘</m:t>
                          </m:r>
                        </m:e>
                        <m:sub>
                          <m:r>
                            <a:rPr lang="it-IT" sz="2000" b="0" i="1" smtClean="0">
                              <a:latin typeface="Cambria Math" panose="02040503050406030204" pitchFamily="18" charset="0"/>
                            </a:rPr>
                            <m:t>2</m:t>
                          </m:r>
                        </m:sub>
                      </m:sSub>
                      <m:r>
                        <a:rPr lang="it-IT" sz="2000" b="0" i="1" smtClean="0">
                          <a:latin typeface="Cambria Math" panose="02040503050406030204" pitchFamily="18" charset="0"/>
                        </a:rPr>
                        <m:t>&gt;0</m:t>
                      </m:r>
                    </m:oMath>
                  </m:oMathPara>
                </a14:m>
                <a:endParaRPr lang="it-IT" sz="2000" dirty="0"/>
              </a:p>
            </p:txBody>
          </p:sp>
        </mc:Choice>
        <mc:Fallback xmlns="">
          <p:sp>
            <p:nvSpPr>
              <p:cNvPr id="17" name="CasellaDiTesto 16">
                <a:extLst>
                  <a:ext uri="{FF2B5EF4-FFF2-40B4-BE49-F238E27FC236}">
                    <a16:creationId xmlns:a16="http://schemas.microsoft.com/office/drawing/2014/main" id="{9F44E119-D8E5-B090-9787-FC22E37A1653}"/>
                  </a:ext>
                </a:extLst>
              </p:cNvPr>
              <p:cNvSpPr txBox="1">
                <a:spLocks noRot="1" noChangeAspect="1" noMove="1" noResize="1" noEditPoints="1" noAdjustHandles="1" noChangeArrowheads="1" noChangeShapeType="1" noTextEdit="1"/>
              </p:cNvSpPr>
              <p:nvPr/>
            </p:nvSpPr>
            <p:spPr>
              <a:xfrm>
                <a:off x="4479399" y="5610596"/>
                <a:ext cx="4957040" cy="686791"/>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301E38D7-007C-066E-861F-A082465EA366}"/>
                  </a:ext>
                </a:extLst>
              </p:cNvPr>
              <p:cNvSpPr txBox="1"/>
              <p:nvPr/>
            </p:nvSpPr>
            <p:spPr>
              <a:xfrm>
                <a:off x="6095999" y="1623199"/>
                <a:ext cx="1444177" cy="58528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𝑦</m:t>
                      </m:r>
                      <m:r>
                        <a:rPr lang="en-US" b="0" i="1" smtClean="0">
                          <a:latin typeface="Cambria Math" panose="02040503050406030204" pitchFamily="18" charset="0"/>
                        </a:rPr>
                        <m:t>′</m:t>
                      </m:r>
                      <m:r>
                        <a:rPr lang="it-IT" b="0" i="1" smtClean="0">
                          <a:latin typeface="Cambria Math" panose="02040503050406030204" pitchFamily="18" charset="0"/>
                        </a:rPr>
                        <m:t>=</m:t>
                      </m:r>
                      <m:d>
                        <m:dPr>
                          <m:begChr m:val="["/>
                          <m:endChr m:val="]"/>
                          <m:ctrlPr>
                            <a:rPr lang="it-IT" i="1" smtClean="0">
                              <a:latin typeface="Cambria Math" panose="02040503050406030204" pitchFamily="18" charset="0"/>
                            </a:rPr>
                          </m:ctrlPr>
                        </m:dPr>
                        <m:e>
                          <m:m>
                            <m:mPr>
                              <m:mcs>
                                <m:mc>
                                  <m:mcPr>
                                    <m:count m:val="1"/>
                                    <m:mcJc m:val="center"/>
                                  </m:mcPr>
                                </m:mc>
                              </m:mcs>
                              <m:ctrlPr>
                                <a:rPr lang="it-IT" i="1" smtClean="0">
                                  <a:latin typeface="Cambria Math" panose="02040503050406030204" pitchFamily="18" charset="0"/>
                                </a:rPr>
                              </m:ctrlPr>
                            </m:mPr>
                            <m:mr>
                              <m:e>
                                <m:r>
                                  <a:rPr lang="it-IT" b="0" i="1" smtClean="0">
                                    <a:latin typeface="Cambria Math" panose="02040503050406030204" pitchFamily="18" charset="0"/>
                                  </a:rPr>
                                  <m:t>𝑥</m:t>
                                </m:r>
                              </m:e>
                            </m:mr>
                            <m:mr>
                              <m:e>
                                <m:r>
                                  <a:rPr lang="it-IT" b="0" i="1" smtClean="0">
                                    <a:latin typeface="Cambria Math" panose="02040503050406030204" pitchFamily="18" charset="0"/>
                                  </a:rPr>
                                  <m:t>𝑦</m:t>
                                </m:r>
                              </m:e>
                            </m:mr>
                          </m:m>
                        </m:e>
                      </m:d>
                    </m:oMath>
                  </m:oMathPara>
                </a14:m>
                <a:endParaRPr lang="it-IT" dirty="0"/>
              </a:p>
            </p:txBody>
          </p:sp>
        </mc:Choice>
        <mc:Fallback xmlns="">
          <p:sp>
            <p:nvSpPr>
              <p:cNvPr id="19" name="CasellaDiTesto 18">
                <a:extLst>
                  <a:ext uri="{FF2B5EF4-FFF2-40B4-BE49-F238E27FC236}">
                    <a16:creationId xmlns:a16="http://schemas.microsoft.com/office/drawing/2014/main" id="{301E38D7-007C-066E-861F-A082465EA366}"/>
                  </a:ext>
                </a:extLst>
              </p:cNvPr>
              <p:cNvSpPr txBox="1">
                <a:spLocks noRot="1" noChangeAspect="1" noMove="1" noResize="1" noEditPoints="1" noAdjustHandles="1" noChangeArrowheads="1" noChangeShapeType="1" noTextEdit="1"/>
              </p:cNvSpPr>
              <p:nvPr/>
            </p:nvSpPr>
            <p:spPr>
              <a:xfrm>
                <a:off x="6095999" y="1623199"/>
                <a:ext cx="1444177" cy="5852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9BED0B13-7234-69E5-C03E-F06D328B749D}"/>
                  </a:ext>
                </a:extLst>
              </p:cNvPr>
              <p:cNvSpPr txBox="1"/>
              <p:nvPr/>
            </p:nvSpPr>
            <p:spPr>
              <a:xfrm>
                <a:off x="5007956" y="4322172"/>
                <a:ext cx="1444177" cy="6115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it-IT" i="1">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𝑦</m:t>
                                        </m:r>
                                      </m:e>
                                    </m:acc>
                                  </m:e>
                                  <m:sub>
                                    <m:r>
                                      <a:rPr lang="it-IT" i="1">
                                        <a:latin typeface="Cambria Math" panose="02040503050406030204" pitchFamily="18" charset="0"/>
                                      </a:rPr>
                                      <m:t>1</m:t>
                                    </m:r>
                                  </m:sub>
                                </m:sSub>
                              </m:e>
                            </m:mr>
                            <m:mr>
                              <m:e>
                                <m:sSub>
                                  <m:sSubPr>
                                    <m:ctrlPr>
                                      <a:rPr lang="it-IT" i="1">
                                        <a:latin typeface="Cambria Math" panose="02040503050406030204" pitchFamily="18" charset="0"/>
                                      </a:rPr>
                                    </m:ctrlPr>
                                  </m:sSubPr>
                                  <m:e>
                                    <m:acc>
                                      <m:accPr>
                                        <m:chr m:val="̇"/>
                                        <m:ctrlPr>
                                          <a:rPr lang="it-IT" i="1">
                                            <a:latin typeface="Cambria Math" panose="02040503050406030204" pitchFamily="18" charset="0"/>
                                          </a:rPr>
                                        </m:ctrlPr>
                                      </m:accPr>
                                      <m:e>
                                        <m:r>
                                          <a:rPr lang="it-IT" i="1">
                                            <a:latin typeface="Cambria Math" panose="02040503050406030204" pitchFamily="18" charset="0"/>
                                          </a:rPr>
                                          <m:t>𝑦</m:t>
                                        </m:r>
                                      </m:e>
                                    </m:acc>
                                  </m:e>
                                  <m:sub>
                                    <m:r>
                                      <a:rPr lang="it-IT" i="1">
                                        <a:latin typeface="Cambria Math" panose="02040503050406030204" pitchFamily="18" charset="0"/>
                                      </a:rPr>
                                      <m:t>2</m:t>
                                    </m:r>
                                  </m:sub>
                                </m:sSub>
                              </m:e>
                            </m:mr>
                          </m:m>
                        </m:e>
                      </m:d>
                      <m:r>
                        <a:rPr lang="it-IT" b="0" i="1" smtClean="0">
                          <a:latin typeface="Cambria Math" panose="02040503050406030204" pitchFamily="18" charset="0"/>
                        </a:rPr>
                        <m:t>=</m:t>
                      </m:r>
                      <m:d>
                        <m:dPr>
                          <m:begChr m:val="["/>
                          <m:endChr m:val="]"/>
                          <m:ctrlPr>
                            <a:rPr lang="it-IT" i="1" smtClean="0">
                              <a:latin typeface="Cambria Math" panose="02040503050406030204" pitchFamily="18" charset="0"/>
                            </a:rPr>
                          </m:ctrlPr>
                        </m:dPr>
                        <m:e>
                          <m:m>
                            <m:mPr>
                              <m:mcs>
                                <m:mc>
                                  <m:mcPr>
                                    <m:count m:val="1"/>
                                    <m:mcJc m:val="center"/>
                                  </m:mcPr>
                                </m:mc>
                              </m:mcs>
                              <m:ctrlPr>
                                <a:rPr lang="it-IT" i="1" smtClean="0">
                                  <a:latin typeface="Cambria Math" panose="02040503050406030204" pitchFamily="18" charset="0"/>
                                </a:rPr>
                              </m:ctrlPr>
                            </m:mPr>
                            <m:m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𝑢</m:t>
                                    </m:r>
                                  </m:e>
                                  <m:sub>
                                    <m:r>
                                      <a:rPr lang="it-IT" b="0" i="1" smtClean="0">
                                        <a:latin typeface="Cambria Math" panose="02040503050406030204" pitchFamily="18" charset="0"/>
                                      </a:rPr>
                                      <m:t>1</m:t>
                                    </m:r>
                                  </m:sub>
                                </m:sSub>
                              </m:e>
                            </m:mr>
                            <m:mr>
                              <m:e>
                                <m:sSub>
                                  <m:sSubPr>
                                    <m:ctrlPr>
                                      <a:rPr lang="it-IT" i="1">
                                        <a:latin typeface="Cambria Math" panose="02040503050406030204" pitchFamily="18" charset="0"/>
                                      </a:rPr>
                                    </m:ctrlPr>
                                  </m:sSubPr>
                                  <m:e>
                                    <m:r>
                                      <a:rPr lang="it-IT" b="0" i="1" smtClean="0">
                                        <a:latin typeface="Cambria Math" panose="02040503050406030204" pitchFamily="18" charset="0"/>
                                      </a:rPr>
                                      <m:t>𝑢</m:t>
                                    </m:r>
                                  </m:e>
                                  <m:sub>
                                    <m:r>
                                      <a:rPr lang="it-IT" i="1">
                                        <a:latin typeface="Cambria Math" panose="02040503050406030204" pitchFamily="18" charset="0"/>
                                      </a:rPr>
                                      <m:t>2</m:t>
                                    </m:r>
                                  </m:sub>
                                </m:sSub>
                              </m:e>
                            </m:mr>
                          </m:m>
                        </m:e>
                      </m:d>
                    </m:oMath>
                  </m:oMathPara>
                </a14:m>
                <a:endParaRPr lang="it-IT" dirty="0"/>
              </a:p>
            </p:txBody>
          </p:sp>
        </mc:Choice>
        <mc:Fallback xmlns="">
          <p:sp>
            <p:nvSpPr>
              <p:cNvPr id="22" name="CasellaDiTesto 21">
                <a:extLst>
                  <a:ext uri="{FF2B5EF4-FFF2-40B4-BE49-F238E27FC236}">
                    <a16:creationId xmlns:a16="http://schemas.microsoft.com/office/drawing/2014/main" id="{9BED0B13-7234-69E5-C03E-F06D328B749D}"/>
                  </a:ext>
                </a:extLst>
              </p:cNvPr>
              <p:cNvSpPr txBox="1">
                <a:spLocks noRot="1" noChangeAspect="1" noMove="1" noResize="1" noEditPoints="1" noAdjustHandles="1" noChangeArrowheads="1" noChangeShapeType="1" noTextEdit="1"/>
              </p:cNvSpPr>
              <p:nvPr/>
            </p:nvSpPr>
            <p:spPr>
              <a:xfrm>
                <a:off x="5007956" y="4322172"/>
                <a:ext cx="1444177" cy="611514"/>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BC6D10B-87EF-7996-499A-E02BE7078A9F}"/>
                  </a:ext>
                </a:extLst>
              </p:cNvPr>
              <p:cNvSpPr txBox="1"/>
              <p:nvPr/>
            </p:nvSpPr>
            <p:spPr>
              <a:xfrm>
                <a:off x="8616216" y="4764621"/>
                <a:ext cx="3392926" cy="646331"/>
              </a:xfrm>
              <a:prstGeom prst="rect">
                <a:avLst/>
              </a:prstGeom>
              <a:noFill/>
            </p:spPr>
            <p:txBody>
              <a:bodyPr wrap="square">
                <a:spAutoFit/>
              </a:bodyPr>
              <a:lstStyle/>
              <a:p>
                <a14:m>
                  <m:oMath xmlns:m="http://schemas.openxmlformats.org/officeDocument/2006/math">
                    <m:r>
                      <a:rPr lang="it-IT" sz="1200" b="0" i="1" smtClean="0">
                        <a:latin typeface="Cambria Math" panose="02040503050406030204" pitchFamily="18" charset="0"/>
                      </a:rPr>
                      <m:t>(</m:t>
                    </m:r>
                    <m:r>
                      <a:rPr lang="it-IT" sz="1200" b="0" i="1" smtClean="0">
                        <a:latin typeface="Cambria Math" panose="02040503050406030204" pitchFamily="18" charset="0"/>
                      </a:rPr>
                      <m:t>𝑥</m:t>
                    </m:r>
                    <m:r>
                      <a:rPr lang="it-IT" sz="1200" b="0" i="1" smtClean="0">
                        <a:latin typeface="Cambria Math" panose="02040503050406030204" pitchFamily="18" charset="0"/>
                      </a:rPr>
                      <m:t>,</m:t>
                    </m:r>
                    <m:r>
                      <a:rPr lang="it-IT" sz="1200" b="0" i="1" smtClean="0">
                        <a:latin typeface="Cambria Math" panose="02040503050406030204" pitchFamily="18" charset="0"/>
                      </a:rPr>
                      <m:t>𝑦</m:t>
                    </m:r>
                    <m:r>
                      <a:rPr lang="it-IT" sz="1200" b="0" i="1" smtClean="0">
                        <a:latin typeface="Cambria Math" panose="02040503050406030204" pitchFamily="18" charset="0"/>
                      </a:rPr>
                      <m:t>)</m:t>
                    </m:r>
                  </m:oMath>
                </a14:m>
                <a:r>
                  <a:rPr lang="en-US" sz="1200" dirty="0">
                    <a:latin typeface="Century Gothic" panose="020B0502020202020204" pitchFamily="34" charset="0"/>
                  </a:rPr>
                  <a:t> </a:t>
                </a:r>
                <a:r>
                  <a:rPr lang="en-US" sz="1200" dirty="0">
                    <a:latin typeface="Century Gothic" panose="020B0502020202020204" pitchFamily="34" charset="0"/>
                    <a:sym typeface="Wingdings" panose="05000000000000000000" pitchFamily="2" charset="2"/>
                  </a:rPr>
                  <a:t></a:t>
                </a:r>
                <a:r>
                  <a:rPr lang="en-US" sz="1200" dirty="0">
                    <a:latin typeface="Century Gothic" panose="020B0502020202020204" pitchFamily="34" charset="0"/>
                  </a:rPr>
                  <a:t> coordinates of midpoint of the axle of rear wheels</a:t>
                </a:r>
                <a:endParaRPr lang="it-IT" sz="1200" b="0" i="1" dirty="0">
                  <a:latin typeface="Cambria Math" panose="02040503050406030204" pitchFamily="18" charset="0"/>
                </a:endParaRPr>
              </a:p>
              <a:p>
                <a14:m>
                  <m:oMath xmlns:m="http://schemas.openxmlformats.org/officeDocument/2006/math">
                    <m:r>
                      <a:rPr lang="it-IT" sz="1200" b="0" i="1" smtClean="0">
                        <a:latin typeface="Cambria Math" panose="02040503050406030204" pitchFamily="18" charset="0"/>
                      </a:rPr>
                      <m:t>(</m:t>
                    </m:r>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𝑦</m:t>
                        </m:r>
                      </m:e>
                      <m:sub>
                        <m:r>
                          <a:rPr lang="it-IT" sz="1200" b="0" i="1" smtClean="0">
                            <a:latin typeface="Cambria Math" panose="02040503050406030204" pitchFamily="18" charset="0"/>
                          </a:rPr>
                          <m:t>1</m:t>
                        </m:r>
                      </m:sub>
                    </m:sSub>
                    <m:r>
                      <a:rPr lang="it-IT" sz="1200" b="0" i="1" smtClean="0">
                        <a:latin typeface="Cambria Math" panose="02040503050406030204" pitchFamily="18" charset="0"/>
                      </a:rPr>
                      <m:t>,</m:t>
                    </m:r>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𝑦</m:t>
                        </m:r>
                      </m:e>
                      <m:sub>
                        <m:r>
                          <a:rPr lang="it-IT" sz="1200" b="0" i="1" smtClean="0">
                            <a:latin typeface="Cambria Math" panose="02040503050406030204" pitchFamily="18" charset="0"/>
                          </a:rPr>
                          <m:t>2</m:t>
                        </m:r>
                      </m:sub>
                    </m:sSub>
                    <m:r>
                      <a:rPr lang="it-IT" sz="1200" b="0" i="1" smtClean="0">
                        <a:latin typeface="Cambria Math" panose="02040503050406030204" pitchFamily="18" charset="0"/>
                      </a:rPr>
                      <m:t>)</m:t>
                    </m:r>
                  </m:oMath>
                </a14:m>
                <a:r>
                  <a:rPr lang="en-US" sz="1200" dirty="0">
                    <a:latin typeface="Century Gothic" panose="020B0502020202020204" pitchFamily="34" charset="0"/>
                  </a:rPr>
                  <a:t> </a:t>
                </a:r>
                <a:r>
                  <a:rPr lang="en-US" sz="1200" dirty="0">
                    <a:latin typeface="Century Gothic" panose="020B0502020202020204" pitchFamily="34" charset="0"/>
                    <a:sym typeface="Wingdings" panose="05000000000000000000" pitchFamily="2" charset="2"/>
                  </a:rPr>
                  <a:t></a:t>
                </a:r>
                <a:r>
                  <a:rPr lang="en-US" sz="1200" dirty="0">
                    <a:latin typeface="Century Gothic" panose="020B0502020202020204" pitchFamily="34" charset="0"/>
                  </a:rPr>
                  <a:t> coordinates of the point P</a:t>
                </a:r>
                <a:endParaRPr lang="it-IT" sz="1200" dirty="0">
                  <a:latin typeface="Century Gothic" panose="020B0502020202020204" pitchFamily="34" charset="0"/>
                </a:endParaRPr>
              </a:p>
            </p:txBody>
          </p:sp>
        </mc:Choice>
        <mc:Fallback xmlns="">
          <p:sp>
            <p:nvSpPr>
              <p:cNvPr id="23" name="CasellaDiTesto 22">
                <a:extLst>
                  <a:ext uri="{FF2B5EF4-FFF2-40B4-BE49-F238E27FC236}">
                    <a16:creationId xmlns:a16="http://schemas.microsoft.com/office/drawing/2014/main" id="{EBC6D10B-87EF-7996-499A-E02BE7078A9F}"/>
                  </a:ext>
                </a:extLst>
              </p:cNvPr>
              <p:cNvSpPr txBox="1">
                <a:spLocks noRot="1" noChangeAspect="1" noMove="1" noResize="1" noEditPoints="1" noAdjustHandles="1" noChangeArrowheads="1" noChangeShapeType="1" noTextEdit="1"/>
              </p:cNvSpPr>
              <p:nvPr/>
            </p:nvSpPr>
            <p:spPr>
              <a:xfrm>
                <a:off x="8616216" y="4764621"/>
                <a:ext cx="3392926" cy="646331"/>
              </a:xfrm>
              <a:prstGeom prst="rect">
                <a:avLst/>
              </a:prstGeom>
              <a:blipFill>
                <a:blip r:embed="rId10"/>
                <a:stretch>
                  <a:fillRect t="-943" r="-1077" b="-660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5F4094A9-39F2-EB7E-4404-1C8C05F3C34E}"/>
                  </a:ext>
                </a:extLst>
              </p:cNvPr>
              <p:cNvSpPr txBox="1"/>
              <p:nvPr/>
            </p:nvSpPr>
            <p:spPr>
              <a:xfrm>
                <a:off x="224244" y="2532769"/>
                <a:ext cx="4255155" cy="62741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it-IT" i="1" smtClean="0">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sSub>
                                  <m:sSubPr>
                                    <m:ctrlPr>
                                      <a:rPr lang="it-IT" i="1">
                                        <a:latin typeface="Cambria Math" panose="02040503050406030204" pitchFamily="18" charset="0"/>
                                      </a:rPr>
                                    </m:ctrlPr>
                                  </m:sSubPr>
                                  <m:e>
                                    <m:r>
                                      <a:rPr lang="it-IT" b="0" i="1" smtClean="0">
                                        <a:latin typeface="Cambria Math" panose="02040503050406030204" pitchFamily="18" charset="0"/>
                                      </a:rPr>
                                      <m:t>𝑦</m:t>
                                    </m:r>
                                  </m:e>
                                  <m:sub>
                                    <m:r>
                                      <a:rPr lang="it-IT" i="1">
                                        <a:latin typeface="Cambria Math" panose="02040503050406030204" pitchFamily="18" charset="0"/>
                                      </a:rPr>
                                      <m:t>1</m:t>
                                    </m:r>
                                  </m:sub>
                                </m:sSub>
                              </m:e>
                            </m:mr>
                            <m:mr>
                              <m:e>
                                <m:sSub>
                                  <m:sSubPr>
                                    <m:ctrlPr>
                                      <a:rPr lang="it-IT" i="1">
                                        <a:latin typeface="Cambria Math" panose="02040503050406030204" pitchFamily="18" charset="0"/>
                                      </a:rPr>
                                    </m:ctrlPr>
                                  </m:sSubPr>
                                  <m:e>
                                    <m:r>
                                      <a:rPr lang="it-IT" b="0" i="1" smtClean="0">
                                        <a:latin typeface="Cambria Math" panose="02040503050406030204" pitchFamily="18" charset="0"/>
                                      </a:rPr>
                                      <m:t>𝑦</m:t>
                                    </m:r>
                                  </m:e>
                                  <m:sub>
                                    <m:r>
                                      <a:rPr lang="it-IT" i="1">
                                        <a:latin typeface="Cambria Math" panose="02040503050406030204" pitchFamily="18" charset="0"/>
                                      </a:rPr>
                                      <m:t>2</m:t>
                                    </m:r>
                                  </m:sub>
                                </m:sSub>
                              </m:e>
                            </m:mr>
                          </m:m>
                        </m:e>
                      </m:d>
                      <m:r>
                        <a:rPr lang="it-IT" b="0" i="1" smtClean="0">
                          <a:latin typeface="Cambria Math" panose="02040503050406030204" pitchFamily="18" charset="0"/>
                        </a:rPr>
                        <m:t>=</m:t>
                      </m:r>
                      <m:d>
                        <m:dPr>
                          <m:begChr m:val="["/>
                          <m:endChr m:val="]"/>
                          <m:ctrlPr>
                            <a:rPr lang="it-IT" i="1" smtClean="0">
                              <a:latin typeface="Cambria Math" panose="02040503050406030204" pitchFamily="18" charset="0"/>
                            </a:rPr>
                          </m:ctrlPr>
                        </m:dPr>
                        <m:e>
                          <m:m>
                            <m:mPr>
                              <m:mcs>
                                <m:mc>
                                  <m:mcPr>
                                    <m:count m:val="1"/>
                                    <m:mcJc m:val="center"/>
                                  </m:mcPr>
                                </m:mc>
                              </m:mcs>
                              <m:ctrlPr>
                                <a:rPr lang="it-IT" i="1" smtClean="0">
                                  <a:latin typeface="Cambria Math" panose="02040503050406030204" pitchFamily="18" charset="0"/>
                                </a:rPr>
                              </m:ctrlPr>
                            </m:mPr>
                            <m:mr>
                              <m:e>
                                <m:r>
                                  <a:rPr lang="it-IT" b="0" i="1" smtClean="0">
                                    <a:latin typeface="Cambria Math" panose="02040503050406030204" pitchFamily="18" charset="0"/>
                                  </a:rPr>
                                  <m:t>𝑥</m:t>
                                </m:r>
                                <m:r>
                                  <a:rPr lang="it-IT" b="0" i="1" smtClean="0">
                                    <a:latin typeface="Cambria Math" panose="02040503050406030204" pitchFamily="18" charset="0"/>
                                  </a:rPr>
                                  <m:t>+</m:t>
                                </m:r>
                                <m:r>
                                  <a:rPr lang="it-IT" b="0" i="1" smtClean="0">
                                    <a:latin typeface="Cambria Math" panose="02040503050406030204" pitchFamily="18" charset="0"/>
                                  </a:rPr>
                                  <m:t>𝑙</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cos</m:t>
                                    </m:r>
                                  </m:fName>
                                  <m:e>
                                    <m:r>
                                      <a:rPr lang="it-IT" b="0" i="1" smtClean="0">
                                        <a:latin typeface="Cambria Math" panose="02040503050406030204" pitchFamily="18" charset="0"/>
                                      </a:rPr>
                                      <m:t>𝜃</m:t>
                                    </m:r>
                                    <m:r>
                                      <a:rPr lang="it-IT" b="0" i="1" smtClean="0">
                                        <a:latin typeface="Cambria Math" panose="02040503050406030204" pitchFamily="18" charset="0"/>
                                      </a:rPr>
                                      <m:t>+</m:t>
                                    </m:r>
                                    <m:r>
                                      <m:rPr>
                                        <m:sty m:val="p"/>
                                      </m:rPr>
                                      <a:rPr lang="it-IT" b="0" i="0" smtClean="0">
                                        <a:latin typeface="Cambria Math" panose="02040503050406030204" pitchFamily="18" charset="0"/>
                                      </a:rPr>
                                      <m:t>Δ</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cos</m:t>
                                        </m:r>
                                      </m:fName>
                                      <m:e>
                                        <m:r>
                                          <a:rPr lang="it-IT" b="0" i="1" smtClean="0">
                                            <a:latin typeface="Cambria Math" panose="02040503050406030204" pitchFamily="18" charset="0"/>
                                          </a:rPr>
                                          <m:t>(</m:t>
                                        </m:r>
                                        <m:r>
                                          <a:rPr lang="it-IT" b="0" i="1" smtClean="0">
                                            <a:latin typeface="Cambria Math" panose="02040503050406030204" pitchFamily="18" charset="0"/>
                                          </a:rPr>
                                          <m:t>𝜃</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e>
                                    </m:func>
                                  </m:e>
                                </m:func>
                              </m:e>
                            </m:mr>
                            <m:mr>
                              <m:e>
                                <m:r>
                                  <a:rPr lang="it-IT"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𝑙</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sin</m:t>
                                    </m:r>
                                  </m:fName>
                                  <m:e>
                                    <m:r>
                                      <a:rPr lang="it-IT" b="0" i="1" smtClean="0">
                                        <a:latin typeface="Cambria Math" panose="02040503050406030204" pitchFamily="18" charset="0"/>
                                      </a:rPr>
                                      <m:t>𝜃</m:t>
                                    </m:r>
                                    <m:r>
                                      <a:rPr lang="it-IT" b="0" i="1" smtClean="0">
                                        <a:latin typeface="Cambria Math" panose="02040503050406030204" pitchFamily="18" charset="0"/>
                                      </a:rPr>
                                      <m:t>+</m:t>
                                    </m:r>
                                    <m:r>
                                      <m:rPr>
                                        <m:sty m:val="p"/>
                                      </m:rPr>
                                      <a:rPr lang="it-IT" b="0" i="0" smtClean="0">
                                        <a:latin typeface="Cambria Math" panose="02040503050406030204" pitchFamily="18" charset="0"/>
                                      </a:rPr>
                                      <m:t>Δ</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sin</m:t>
                                        </m:r>
                                      </m:fName>
                                      <m:e>
                                        <m:r>
                                          <a:rPr lang="it-IT" b="0" i="1" smtClean="0">
                                            <a:latin typeface="Cambria Math" panose="02040503050406030204" pitchFamily="18" charset="0"/>
                                          </a:rPr>
                                          <m:t>(</m:t>
                                        </m:r>
                                        <m:r>
                                          <a:rPr lang="it-IT" b="0" i="1" smtClean="0">
                                            <a:latin typeface="Cambria Math" panose="02040503050406030204" pitchFamily="18" charset="0"/>
                                          </a:rPr>
                                          <m:t>𝜃</m:t>
                                        </m:r>
                                        <m:r>
                                          <a:rPr lang="it-IT" b="0" i="1" smtClean="0">
                                            <a:latin typeface="Cambria Math" panose="02040503050406030204" pitchFamily="18" charset="0"/>
                                          </a:rPr>
                                          <m:t>+</m:t>
                                        </m:r>
                                        <m:r>
                                          <a:rPr lang="it-IT" b="0" i="1" smtClean="0">
                                            <a:latin typeface="Cambria Math" panose="02040503050406030204" pitchFamily="18" charset="0"/>
                                          </a:rPr>
                                          <m:t>𝜙</m:t>
                                        </m:r>
                                        <m:r>
                                          <a:rPr lang="it-IT" b="0" i="1" smtClean="0">
                                            <a:latin typeface="Cambria Math" panose="02040503050406030204" pitchFamily="18" charset="0"/>
                                          </a:rPr>
                                          <m:t>)</m:t>
                                        </m:r>
                                      </m:e>
                                    </m:func>
                                  </m:e>
                                </m:func>
                              </m:e>
                            </m:mr>
                          </m:m>
                        </m:e>
                      </m:d>
                    </m:oMath>
                  </m:oMathPara>
                </a14:m>
                <a:endParaRPr lang="it-IT" dirty="0"/>
              </a:p>
            </p:txBody>
          </p:sp>
        </mc:Choice>
        <mc:Fallback xmlns="">
          <p:sp>
            <p:nvSpPr>
              <p:cNvPr id="24" name="CasellaDiTesto 23">
                <a:extLst>
                  <a:ext uri="{FF2B5EF4-FFF2-40B4-BE49-F238E27FC236}">
                    <a16:creationId xmlns:a16="http://schemas.microsoft.com/office/drawing/2014/main" id="{5F4094A9-39F2-EB7E-4404-1C8C05F3C34E}"/>
                  </a:ext>
                </a:extLst>
              </p:cNvPr>
              <p:cNvSpPr txBox="1">
                <a:spLocks noRot="1" noChangeAspect="1" noMove="1" noResize="1" noEditPoints="1" noAdjustHandles="1" noChangeArrowheads="1" noChangeShapeType="1" noTextEdit="1"/>
              </p:cNvSpPr>
              <p:nvPr/>
            </p:nvSpPr>
            <p:spPr>
              <a:xfrm>
                <a:off x="224244" y="2532769"/>
                <a:ext cx="4255155" cy="627416"/>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ED07563-D5FB-4AB2-7DE0-87175655AB04}"/>
                  </a:ext>
                </a:extLst>
              </p:cNvPr>
              <p:cNvSpPr txBox="1"/>
              <p:nvPr/>
            </p:nvSpPr>
            <p:spPr>
              <a:xfrm>
                <a:off x="247290" y="4428778"/>
                <a:ext cx="5579236" cy="369332"/>
              </a:xfrm>
              <a:prstGeom prst="rect">
                <a:avLst/>
              </a:prstGeom>
              <a:noFill/>
            </p:spPr>
            <p:txBody>
              <a:bodyPr wrap="square">
                <a:spAutoFit/>
              </a:bodyPr>
              <a:lstStyle/>
              <a:p>
                <a:r>
                  <a:rPr lang="en-US" dirty="0">
                    <a:latin typeface="Century Gothic" panose="020B0502020202020204" pitchFamily="34" charset="0"/>
                  </a:rPr>
                  <a:t>Since </a:t>
                </a:r>
                <a14:m>
                  <m:oMath xmlns:m="http://schemas.openxmlformats.org/officeDocument/2006/math">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det</m:t>
                        </m:r>
                      </m:fName>
                      <m:e>
                        <m:r>
                          <a:rPr lang="it-IT" b="0" i="1" smtClean="0">
                            <a:latin typeface="Cambria Math" panose="02040503050406030204" pitchFamily="18" charset="0"/>
                          </a:rPr>
                          <m:t>𝑇</m:t>
                        </m:r>
                        <m:d>
                          <m:dPr>
                            <m:ctrlPr>
                              <a:rPr lang="it-IT" b="0" i="1" smtClean="0">
                                <a:latin typeface="Cambria Math" panose="02040503050406030204" pitchFamily="18" charset="0"/>
                              </a:rPr>
                            </m:ctrlPr>
                          </m:dPr>
                          <m:e>
                            <m:r>
                              <a:rPr lang="it-IT" b="0" i="1" smtClean="0">
                                <a:latin typeface="Cambria Math" panose="02040503050406030204" pitchFamily="18" charset="0"/>
                              </a:rPr>
                              <m:t>𝜃</m:t>
                            </m:r>
                            <m:r>
                              <a:rPr lang="it-IT" b="0" i="1" smtClean="0">
                                <a:latin typeface="Cambria Math" panose="02040503050406030204" pitchFamily="18" charset="0"/>
                              </a:rPr>
                              <m:t>,</m:t>
                            </m:r>
                            <m:r>
                              <a:rPr lang="it-IT" b="0" i="1" smtClean="0">
                                <a:latin typeface="Cambria Math" panose="02040503050406030204" pitchFamily="18" charset="0"/>
                              </a:rPr>
                              <m:t>𝜙</m:t>
                            </m:r>
                          </m:e>
                        </m:d>
                        <m:r>
                          <a:rPr lang="it-IT" b="0" i="1" smtClean="0">
                            <a:latin typeface="Cambria Math" panose="02040503050406030204" pitchFamily="18" charset="0"/>
                          </a:rPr>
                          <m:t>=</m:t>
                        </m:r>
                        <m:r>
                          <m:rPr>
                            <m:sty m:val="p"/>
                          </m:rPr>
                          <a:rPr lang="it-IT" b="0" i="0" smtClean="0">
                            <a:latin typeface="Cambria Math" panose="02040503050406030204" pitchFamily="18" charset="0"/>
                          </a:rPr>
                          <m:t>Δ</m:t>
                        </m:r>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cos</m:t>
                            </m:r>
                          </m:fName>
                          <m:e>
                            <m:r>
                              <a:rPr lang="it-IT" b="0" i="1" smtClean="0">
                                <a:latin typeface="Cambria Math" panose="02040503050406030204" pitchFamily="18" charset="0"/>
                              </a:rPr>
                              <m:t>𝜙</m:t>
                            </m:r>
                            <m:r>
                              <a:rPr lang="it-IT" b="0" i="1" smtClean="0">
                                <a:latin typeface="Cambria Math" panose="02040503050406030204" pitchFamily="18" charset="0"/>
                              </a:rPr>
                              <m:t>≠0</m:t>
                            </m:r>
                          </m:e>
                        </m:func>
                      </m:e>
                    </m:func>
                  </m:oMath>
                </a14:m>
                <a:r>
                  <a:rPr lang="it-IT" dirty="0">
                    <a:latin typeface="Century Gothic" panose="020B0502020202020204" pitchFamily="34" charset="0"/>
                  </a:rPr>
                  <a:t>, </a:t>
                </a:r>
                <a:r>
                  <a:rPr lang="it-IT" dirty="0" err="1">
                    <a:latin typeface="Century Gothic" panose="020B0502020202020204" pitchFamily="34" charset="0"/>
                  </a:rPr>
                  <a:t>we</a:t>
                </a:r>
                <a:r>
                  <a:rPr lang="it-IT" dirty="0">
                    <a:latin typeface="Century Gothic" panose="020B0502020202020204" pitchFamily="34" charset="0"/>
                  </a:rPr>
                  <a:t> can set:</a:t>
                </a:r>
              </a:p>
            </p:txBody>
          </p:sp>
        </mc:Choice>
        <mc:Fallback xmlns="">
          <p:sp>
            <p:nvSpPr>
              <p:cNvPr id="12" name="CasellaDiTesto 11">
                <a:extLst>
                  <a:ext uri="{FF2B5EF4-FFF2-40B4-BE49-F238E27FC236}">
                    <a16:creationId xmlns:a16="http://schemas.microsoft.com/office/drawing/2014/main" id="{4ED07563-D5FB-4AB2-7DE0-87175655AB04}"/>
                  </a:ext>
                </a:extLst>
              </p:cNvPr>
              <p:cNvSpPr txBox="1">
                <a:spLocks noRot="1" noChangeAspect="1" noMove="1" noResize="1" noEditPoints="1" noAdjustHandles="1" noChangeArrowheads="1" noChangeShapeType="1" noTextEdit="1"/>
              </p:cNvSpPr>
              <p:nvPr/>
            </p:nvSpPr>
            <p:spPr>
              <a:xfrm>
                <a:off x="247290" y="4428778"/>
                <a:ext cx="5579236" cy="369332"/>
              </a:xfrm>
              <a:prstGeom prst="rect">
                <a:avLst/>
              </a:prstGeom>
              <a:blipFill>
                <a:blip r:embed="rId12"/>
                <a:stretch>
                  <a:fillRect l="-984" t="-10000" b="-2666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6597761-9107-B747-9DE2-0C7496C8C660}"/>
                  </a:ext>
                </a:extLst>
              </p:cNvPr>
              <p:cNvSpPr txBox="1"/>
              <p:nvPr/>
            </p:nvSpPr>
            <p:spPr>
              <a:xfrm>
                <a:off x="6211550" y="4376256"/>
                <a:ext cx="1646090" cy="5105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it-IT" sz="1000" i="1" smtClean="0">
                              <a:latin typeface="Cambria Math" panose="02040503050406030204" pitchFamily="18" charset="0"/>
                            </a:rPr>
                          </m:ctrlPr>
                        </m:dPr>
                        <m:e>
                          <m:m>
                            <m:mPr>
                              <m:mcs>
                                <m:mc>
                                  <m:mcPr>
                                    <m:count m:val="1"/>
                                    <m:mcJc m:val="center"/>
                                  </m:mcPr>
                                </m:mc>
                              </m:mcs>
                              <m:ctrlPr>
                                <a:rPr lang="it-IT" sz="1000" i="1" smtClean="0">
                                  <a:latin typeface="Cambria Math" panose="02040503050406030204" pitchFamily="18" charset="0"/>
                                </a:rPr>
                              </m:ctrlPr>
                            </m:mPr>
                            <m:mr>
                              <m:e>
                                <m:r>
                                  <m:rPr>
                                    <m:nor/>
                                  </m:rPr>
                                  <a:rPr lang="en-US" sz="1000" dirty="0">
                                    <a:latin typeface="Century Gothic" panose="020B0502020202020204" pitchFamily="34" charset="0"/>
                                  </a:rPr>
                                  <m:t>where</m:t>
                                </m:r>
                                <m:r>
                                  <m:rPr>
                                    <m:nor/>
                                  </m:rPr>
                                  <a:rPr lang="en-US" sz="1000" dirty="0">
                                    <a:latin typeface="Century Gothic" panose="020B0502020202020204" pitchFamily="34" charset="0"/>
                                  </a:rPr>
                                  <m:t> </m:t>
                                </m:r>
                                <m:d>
                                  <m:dPr>
                                    <m:begChr m:val="["/>
                                    <m:endChr m:val="]"/>
                                    <m:ctrlPr>
                                      <a:rPr lang="it-IT" sz="1000" i="1">
                                        <a:latin typeface="Cambria Math" panose="02040503050406030204" pitchFamily="18" charset="0"/>
                                      </a:rPr>
                                    </m:ctrlPr>
                                  </m:dPr>
                                  <m:e>
                                    <m:m>
                                      <m:mPr>
                                        <m:mcs>
                                          <m:mc>
                                            <m:mcPr>
                                              <m:count m:val="1"/>
                                              <m:mcJc m:val="center"/>
                                            </m:mcPr>
                                          </m:mc>
                                        </m:mcs>
                                        <m:ctrlPr>
                                          <a:rPr lang="it-IT" sz="1000" i="1">
                                            <a:latin typeface="Cambria Math" panose="02040503050406030204" pitchFamily="18" charset="0"/>
                                          </a:rPr>
                                        </m:ctrlPr>
                                      </m:mPr>
                                      <m:mr>
                                        <m:e>
                                          <m:sSub>
                                            <m:sSubPr>
                                              <m:ctrlPr>
                                                <a:rPr lang="it-IT" sz="1000" i="1">
                                                  <a:latin typeface="Cambria Math" panose="02040503050406030204" pitchFamily="18" charset="0"/>
                                                </a:rPr>
                                              </m:ctrlPr>
                                            </m:sSubPr>
                                            <m:e>
                                              <m:r>
                                                <a:rPr lang="it-IT" sz="1000" i="1">
                                                  <a:latin typeface="Cambria Math" panose="02040503050406030204" pitchFamily="18" charset="0"/>
                                                </a:rPr>
                                                <m:t>𝑢</m:t>
                                              </m:r>
                                            </m:e>
                                            <m:sub>
                                              <m:r>
                                                <a:rPr lang="it-IT" sz="1000" i="1">
                                                  <a:latin typeface="Cambria Math" panose="02040503050406030204" pitchFamily="18" charset="0"/>
                                                </a:rPr>
                                                <m:t>1</m:t>
                                              </m:r>
                                            </m:sub>
                                          </m:sSub>
                                        </m:e>
                                      </m:mr>
                                      <m:mr>
                                        <m:e>
                                          <m:sSub>
                                            <m:sSubPr>
                                              <m:ctrlPr>
                                                <a:rPr lang="it-IT" sz="1000" i="1">
                                                  <a:latin typeface="Cambria Math" panose="02040503050406030204" pitchFamily="18" charset="0"/>
                                                </a:rPr>
                                              </m:ctrlPr>
                                            </m:sSubPr>
                                            <m:e>
                                              <m:r>
                                                <a:rPr lang="it-IT" sz="1000" i="1">
                                                  <a:latin typeface="Cambria Math" panose="02040503050406030204" pitchFamily="18" charset="0"/>
                                                </a:rPr>
                                                <m:t>𝑢</m:t>
                                              </m:r>
                                            </m:e>
                                            <m:sub>
                                              <m:r>
                                                <a:rPr lang="it-IT" sz="1000" i="1">
                                                  <a:latin typeface="Cambria Math" panose="02040503050406030204" pitchFamily="18" charset="0"/>
                                                </a:rPr>
                                                <m:t>2</m:t>
                                              </m:r>
                                            </m:sub>
                                          </m:sSub>
                                        </m:e>
                                      </m:mr>
                                    </m:m>
                                  </m:e>
                                </m:d>
                                <m:r>
                                  <m:rPr>
                                    <m:nor/>
                                  </m:rPr>
                                  <a:rPr lang="en-US" sz="1000" dirty="0">
                                    <a:latin typeface="Century Gothic" panose="020B0502020202020204" pitchFamily="34" charset="0"/>
                                  </a:rPr>
                                  <m:t> </m:t>
                                </m:r>
                                <m:r>
                                  <m:rPr>
                                    <m:nor/>
                                  </m:rPr>
                                  <a:rPr lang="en-US" sz="1000" dirty="0">
                                    <a:latin typeface="Century Gothic" panose="020B0502020202020204" pitchFamily="34" charset="0"/>
                                  </a:rPr>
                                  <m:t>are</m:t>
                                </m:r>
                                <m:r>
                                  <m:rPr>
                                    <m:nor/>
                                  </m:rPr>
                                  <a:rPr lang="en-US" sz="1000" dirty="0">
                                    <a:latin typeface="Century Gothic" panose="020B0502020202020204" pitchFamily="34" charset="0"/>
                                  </a:rPr>
                                  <m:t> </m:t>
                                </m:r>
                                <m:r>
                                  <m:rPr>
                                    <m:nor/>
                                  </m:rPr>
                                  <a:rPr lang="en-US" sz="1000" dirty="0">
                                    <a:latin typeface="Century Gothic" panose="020B0502020202020204" pitchFamily="34" charset="0"/>
                                  </a:rPr>
                                  <m:t>two</m:t>
                                </m:r>
                              </m:e>
                            </m:mr>
                            <m:mr>
                              <m:e>
                                <m:r>
                                  <m:rPr>
                                    <m:nor/>
                                  </m:rPr>
                                  <a:rPr lang="en-US" sz="1000" dirty="0">
                                    <a:latin typeface="Century Gothic" panose="020B0502020202020204" pitchFamily="34" charset="0"/>
                                  </a:rPr>
                                  <m:t>virtual</m:t>
                                </m:r>
                                <m:r>
                                  <m:rPr>
                                    <m:nor/>
                                  </m:rPr>
                                  <a:rPr lang="en-US" sz="1000" dirty="0">
                                    <a:latin typeface="Century Gothic" panose="020B0502020202020204" pitchFamily="34" charset="0"/>
                                  </a:rPr>
                                  <m:t> </m:t>
                                </m:r>
                                <m:r>
                                  <m:rPr>
                                    <m:nor/>
                                  </m:rPr>
                                  <a:rPr lang="en-US" sz="1000" dirty="0">
                                    <a:latin typeface="Century Gothic" panose="020B0502020202020204" pitchFamily="34" charset="0"/>
                                  </a:rPr>
                                  <m:t>control</m:t>
                                </m:r>
                                <m:r>
                                  <m:rPr>
                                    <m:nor/>
                                  </m:rPr>
                                  <a:rPr lang="en-US" sz="1000" dirty="0">
                                    <a:latin typeface="Century Gothic" panose="020B0502020202020204" pitchFamily="34" charset="0"/>
                                  </a:rPr>
                                  <m:t> </m:t>
                                </m:r>
                                <m:r>
                                  <m:rPr>
                                    <m:nor/>
                                  </m:rPr>
                                  <a:rPr lang="en-US" sz="1000" dirty="0">
                                    <a:latin typeface="Century Gothic" panose="020B0502020202020204" pitchFamily="34" charset="0"/>
                                  </a:rPr>
                                  <m:t>inputs</m:t>
                                </m:r>
                              </m:e>
                            </m:mr>
                          </m:m>
                        </m:e>
                      </m:d>
                    </m:oMath>
                  </m:oMathPara>
                </a14:m>
                <a:endParaRPr lang="it-IT" sz="1600" dirty="0"/>
              </a:p>
            </p:txBody>
          </p:sp>
        </mc:Choice>
        <mc:Fallback xmlns="">
          <p:sp>
            <p:nvSpPr>
              <p:cNvPr id="13" name="CasellaDiTesto 12">
                <a:extLst>
                  <a:ext uri="{FF2B5EF4-FFF2-40B4-BE49-F238E27FC236}">
                    <a16:creationId xmlns:a16="http://schemas.microsoft.com/office/drawing/2014/main" id="{B6597761-9107-B747-9DE2-0C7496C8C660}"/>
                  </a:ext>
                </a:extLst>
              </p:cNvPr>
              <p:cNvSpPr txBox="1">
                <a:spLocks noRot="1" noChangeAspect="1" noMove="1" noResize="1" noEditPoints="1" noAdjustHandles="1" noChangeArrowheads="1" noChangeShapeType="1" noTextEdit="1"/>
              </p:cNvSpPr>
              <p:nvPr/>
            </p:nvSpPr>
            <p:spPr>
              <a:xfrm>
                <a:off x="6211550" y="4376256"/>
                <a:ext cx="1646090" cy="510589"/>
              </a:xfrm>
              <a:prstGeom prst="rect">
                <a:avLst/>
              </a:prstGeom>
              <a:blipFill>
                <a:blip r:embed="rId1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11385853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AF6BB-8DCA-956E-185E-4C9FFC75242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16D188F-46C1-3DBE-797A-66C4948B91EE}"/>
              </a:ext>
            </a:extLst>
          </p:cNvPr>
          <p:cNvPicPr>
            <a:picLocks noChangeAspect="1"/>
          </p:cNvPicPr>
          <p:nvPr/>
        </p:nvPicPr>
        <p:blipFill>
          <a:blip r:embed="rId3"/>
          <a:stretch>
            <a:fillRect/>
          </a:stretch>
        </p:blipFill>
        <p:spPr>
          <a:xfrm>
            <a:off x="126606" y="1616843"/>
            <a:ext cx="11938788" cy="4620552"/>
          </a:xfrm>
          <a:prstGeom prst="rect">
            <a:avLst/>
          </a:prstGeom>
        </p:spPr>
      </p:pic>
      <p:sp>
        <p:nvSpPr>
          <p:cNvPr id="9" name="Rettangolo 10">
            <a:extLst>
              <a:ext uri="{FF2B5EF4-FFF2-40B4-BE49-F238E27FC236}">
                <a16:creationId xmlns:a16="http://schemas.microsoft.com/office/drawing/2014/main" id="{6131509D-84F5-A7B9-34E3-5A6A1A4F5454}"/>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767D496F-BF55-EEDD-AD12-6643641891FB}"/>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7B1B3576-6EE4-18E4-958F-8ACA07F52CA9}"/>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Input-Output </a:t>
            </a:r>
            <a:r>
              <a:rPr lang="it-IT" sz="3200" dirty="0" err="1">
                <a:solidFill>
                  <a:srgbClr val="971720"/>
                </a:solidFill>
                <a:latin typeface="Century Gothic"/>
                <a:cs typeface="Century Gothic"/>
              </a:rPr>
              <a:t>Linearization</a:t>
            </a:r>
            <a:r>
              <a:rPr lang="it-IT" sz="3200" dirty="0">
                <a:solidFill>
                  <a:srgbClr val="971720"/>
                </a:solidFill>
                <a:latin typeface="Century Gothic"/>
                <a:cs typeface="Century Gothic"/>
              </a:rPr>
              <a:t> control</a:t>
            </a:r>
          </a:p>
        </p:txBody>
      </p:sp>
      <p:pic>
        <p:nvPicPr>
          <p:cNvPr id="4" name="Immagine 3" descr="banner.png">
            <a:extLst>
              <a:ext uri="{FF2B5EF4-FFF2-40B4-BE49-F238E27FC236}">
                <a16:creationId xmlns:a16="http://schemas.microsoft.com/office/drawing/2014/main" id="{3274F598-9520-944F-E018-E96DF6314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5" name="Rettangolo 4">
            <a:extLst>
              <a:ext uri="{FF2B5EF4-FFF2-40B4-BE49-F238E27FC236}">
                <a16:creationId xmlns:a16="http://schemas.microsoft.com/office/drawing/2014/main" id="{FE4D887D-6FA1-E1B0-51A6-8149E101A4F0}"/>
              </a:ext>
            </a:extLst>
          </p:cNvPr>
          <p:cNvSpPr/>
          <p:nvPr/>
        </p:nvSpPr>
        <p:spPr>
          <a:xfrm>
            <a:off x="278638" y="2201618"/>
            <a:ext cx="697853" cy="1219646"/>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2" name="CasellaDiTesto 11">
            <a:extLst>
              <a:ext uri="{FF2B5EF4-FFF2-40B4-BE49-F238E27FC236}">
                <a16:creationId xmlns:a16="http://schemas.microsoft.com/office/drawing/2014/main" id="{1E204C8D-21DE-792B-7EA3-1C94142D6885}"/>
              </a:ext>
            </a:extLst>
          </p:cNvPr>
          <p:cNvSpPr txBox="1"/>
          <p:nvPr/>
        </p:nvSpPr>
        <p:spPr>
          <a:xfrm>
            <a:off x="169275" y="1642638"/>
            <a:ext cx="1315111" cy="584775"/>
          </a:xfrm>
          <a:prstGeom prst="rect">
            <a:avLst/>
          </a:prstGeom>
          <a:noFill/>
        </p:spPr>
        <p:txBody>
          <a:bodyPr wrap="square">
            <a:spAutoFit/>
          </a:bodyPr>
          <a:lstStyle/>
          <a:p>
            <a:r>
              <a:rPr lang="it-IT" sz="1600" dirty="0" err="1">
                <a:solidFill>
                  <a:srgbClr val="FF0000"/>
                </a:solidFill>
                <a:latin typeface="Century Gothic" panose="020B0502020202020204" pitchFamily="34" charset="0"/>
              </a:rPr>
              <a:t>Desired</a:t>
            </a:r>
            <a:r>
              <a:rPr lang="it-IT" sz="1600" dirty="0">
                <a:solidFill>
                  <a:srgbClr val="FF0000"/>
                </a:solidFill>
                <a:latin typeface="Century Gothic" panose="020B0502020202020204" pitchFamily="34" charset="0"/>
              </a:rPr>
              <a:t> </a:t>
            </a:r>
            <a:r>
              <a:rPr lang="it-IT" sz="1600" dirty="0" err="1">
                <a:solidFill>
                  <a:srgbClr val="FF0000"/>
                </a:solidFill>
                <a:latin typeface="Century Gothic" panose="020B0502020202020204" pitchFamily="34" charset="0"/>
              </a:rPr>
              <a:t>trajectory</a:t>
            </a:r>
            <a:endParaRPr lang="it-IT" sz="1600" dirty="0">
              <a:solidFill>
                <a:srgbClr val="FF0000"/>
              </a:solidFill>
            </a:endParaRPr>
          </a:p>
        </p:txBody>
      </p:sp>
      <p:sp>
        <p:nvSpPr>
          <p:cNvPr id="16" name="Rettangolo 15">
            <a:extLst>
              <a:ext uri="{FF2B5EF4-FFF2-40B4-BE49-F238E27FC236}">
                <a16:creationId xmlns:a16="http://schemas.microsoft.com/office/drawing/2014/main" id="{0DBA5041-A2D4-7892-EF7F-8805AA18E343}"/>
              </a:ext>
            </a:extLst>
          </p:cNvPr>
          <p:cNvSpPr/>
          <p:nvPr/>
        </p:nvSpPr>
        <p:spPr>
          <a:xfrm>
            <a:off x="3165032" y="4549934"/>
            <a:ext cx="499952" cy="348238"/>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solidFill>
                <a:schemeClr val="accent5"/>
              </a:solidFill>
            </a:endParaRPr>
          </a:p>
        </p:txBody>
      </p:sp>
      <p:sp>
        <p:nvSpPr>
          <p:cNvPr id="17" name="CasellaDiTesto 16">
            <a:extLst>
              <a:ext uri="{FF2B5EF4-FFF2-40B4-BE49-F238E27FC236}">
                <a16:creationId xmlns:a16="http://schemas.microsoft.com/office/drawing/2014/main" id="{3F1ED39E-9477-1570-97DA-63D0DDDD8FBA}"/>
              </a:ext>
            </a:extLst>
          </p:cNvPr>
          <p:cNvSpPr txBox="1"/>
          <p:nvPr/>
        </p:nvSpPr>
        <p:spPr>
          <a:xfrm>
            <a:off x="2845939" y="4976564"/>
            <a:ext cx="1315111" cy="338554"/>
          </a:xfrm>
          <a:prstGeom prst="rect">
            <a:avLst/>
          </a:prstGeom>
          <a:noFill/>
        </p:spPr>
        <p:txBody>
          <a:bodyPr wrap="square">
            <a:spAutoFit/>
          </a:bodyPr>
          <a:lstStyle/>
          <a:p>
            <a:r>
              <a:rPr lang="it-IT" sz="1600" dirty="0">
                <a:solidFill>
                  <a:schemeClr val="accent5"/>
                </a:solidFill>
                <a:latin typeface="Century Gothic" panose="020B0502020202020204" pitchFamily="34" charset="0"/>
              </a:rPr>
              <a:t>Outputs</a:t>
            </a:r>
            <a:endParaRPr lang="it-IT" sz="1600" dirty="0">
              <a:solidFill>
                <a:schemeClr val="accent5"/>
              </a:solidFill>
            </a:endParaRPr>
          </a:p>
        </p:txBody>
      </p:sp>
      <p:sp>
        <p:nvSpPr>
          <p:cNvPr id="18" name="Rettangolo 17">
            <a:extLst>
              <a:ext uri="{FF2B5EF4-FFF2-40B4-BE49-F238E27FC236}">
                <a16:creationId xmlns:a16="http://schemas.microsoft.com/office/drawing/2014/main" id="{EB92AD3D-5E45-77A4-8758-CF34309CF674}"/>
              </a:ext>
            </a:extLst>
          </p:cNvPr>
          <p:cNvSpPr/>
          <p:nvPr/>
        </p:nvSpPr>
        <p:spPr>
          <a:xfrm>
            <a:off x="3165032" y="5379291"/>
            <a:ext cx="499952" cy="348238"/>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solidFill>
                <a:schemeClr val="accent5"/>
              </a:solidFill>
            </a:endParaRPr>
          </a:p>
        </p:txBody>
      </p:sp>
      <p:sp>
        <p:nvSpPr>
          <p:cNvPr id="20" name="Rettangolo 19">
            <a:extLst>
              <a:ext uri="{FF2B5EF4-FFF2-40B4-BE49-F238E27FC236}">
                <a16:creationId xmlns:a16="http://schemas.microsoft.com/office/drawing/2014/main" id="{A866CB5F-6A6E-7E87-ABCB-9AEF6CE7BB83}"/>
              </a:ext>
            </a:extLst>
          </p:cNvPr>
          <p:cNvSpPr/>
          <p:nvPr/>
        </p:nvSpPr>
        <p:spPr>
          <a:xfrm>
            <a:off x="3234025" y="2510775"/>
            <a:ext cx="430959" cy="319995"/>
          </a:xfrm>
          <a:prstGeom prst="rect">
            <a:avLst/>
          </a:prstGeom>
          <a:noFill/>
          <a:ln w="381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21" name="CasellaDiTesto 20">
            <a:extLst>
              <a:ext uri="{FF2B5EF4-FFF2-40B4-BE49-F238E27FC236}">
                <a16:creationId xmlns:a16="http://schemas.microsoft.com/office/drawing/2014/main" id="{ECB8FFE7-0098-FB03-2815-35AEFBB5F7B1}"/>
              </a:ext>
            </a:extLst>
          </p:cNvPr>
          <p:cNvSpPr txBox="1"/>
          <p:nvPr/>
        </p:nvSpPr>
        <p:spPr>
          <a:xfrm>
            <a:off x="2890544" y="1647147"/>
            <a:ext cx="1315111" cy="584775"/>
          </a:xfrm>
          <a:prstGeom prst="rect">
            <a:avLst/>
          </a:prstGeom>
          <a:noFill/>
        </p:spPr>
        <p:txBody>
          <a:bodyPr wrap="square">
            <a:spAutoFit/>
          </a:bodyPr>
          <a:lstStyle/>
          <a:p>
            <a:r>
              <a:rPr lang="it-IT" sz="1600" dirty="0" err="1">
                <a:solidFill>
                  <a:srgbClr val="00B050"/>
                </a:solidFill>
                <a:latin typeface="Century Gothic" panose="020B0502020202020204" pitchFamily="34" charset="0"/>
              </a:rPr>
              <a:t>Desired</a:t>
            </a:r>
            <a:r>
              <a:rPr lang="it-IT" sz="1600" dirty="0">
                <a:solidFill>
                  <a:srgbClr val="00B050"/>
                </a:solidFill>
                <a:latin typeface="Century Gothic" panose="020B0502020202020204" pitchFamily="34" charset="0"/>
              </a:rPr>
              <a:t> outputs</a:t>
            </a:r>
            <a:endParaRPr lang="it-IT" sz="1600" dirty="0">
              <a:solidFill>
                <a:srgbClr val="00B050"/>
              </a:solidFill>
            </a:endParaRPr>
          </a:p>
        </p:txBody>
      </p:sp>
      <p:sp>
        <p:nvSpPr>
          <p:cNvPr id="22" name="Rettangolo 21">
            <a:extLst>
              <a:ext uri="{FF2B5EF4-FFF2-40B4-BE49-F238E27FC236}">
                <a16:creationId xmlns:a16="http://schemas.microsoft.com/office/drawing/2014/main" id="{A706CCC3-101A-3DCC-2326-9D16ED487C6E}"/>
              </a:ext>
            </a:extLst>
          </p:cNvPr>
          <p:cNvSpPr/>
          <p:nvPr/>
        </p:nvSpPr>
        <p:spPr>
          <a:xfrm>
            <a:off x="3234025" y="3406753"/>
            <a:ext cx="430959" cy="348237"/>
          </a:xfrm>
          <a:prstGeom prst="rect">
            <a:avLst/>
          </a:prstGeom>
          <a:noFill/>
          <a:ln w="381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23" name="Rettangolo 22">
            <a:extLst>
              <a:ext uri="{FF2B5EF4-FFF2-40B4-BE49-F238E27FC236}">
                <a16:creationId xmlns:a16="http://schemas.microsoft.com/office/drawing/2014/main" id="{2A8A129C-C5FF-4B0A-BD14-8F5463785FC7}"/>
              </a:ext>
            </a:extLst>
          </p:cNvPr>
          <p:cNvSpPr/>
          <p:nvPr/>
        </p:nvSpPr>
        <p:spPr>
          <a:xfrm>
            <a:off x="8705491" y="2015178"/>
            <a:ext cx="499952" cy="308337"/>
          </a:xfrm>
          <a:prstGeom prst="rect">
            <a:avLst/>
          </a:prstGeom>
          <a:noFill/>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solidFill>
                <a:srgbClr val="FF00FF"/>
              </a:solidFill>
            </a:endParaRPr>
          </a:p>
        </p:txBody>
      </p:sp>
      <p:sp>
        <p:nvSpPr>
          <p:cNvPr id="25" name="CasellaDiTesto 24">
            <a:extLst>
              <a:ext uri="{FF2B5EF4-FFF2-40B4-BE49-F238E27FC236}">
                <a16:creationId xmlns:a16="http://schemas.microsoft.com/office/drawing/2014/main" id="{C60CEFF0-6F1C-135F-C746-F4691B256370}"/>
              </a:ext>
            </a:extLst>
          </p:cNvPr>
          <p:cNvSpPr txBox="1"/>
          <p:nvPr/>
        </p:nvSpPr>
        <p:spPr>
          <a:xfrm>
            <a:off x="8242036" y="1564622"/>
            <a:ext cx="1315111" cy="338554"/>
          </a:xfrm>
          <a:prstGeom prst="rect">
            <a:avLst/>
          </a:prstGeom>
          <a:noFill/>
        </p:spPr>
        <p:txBody>
          <a:bodyPr wrap="square">
            <a:spAutoFit/>
          </a:bodyPr>
          <a:lstStyle/>
          <a:p>
            <a:r>
              <a:rPr lang="it-IT" sz="1600" dirty="0" err="1">
                <a:solidFill>
                  <a:srgbClr val="FFC000"/>
                </a:solidFill>
                <a:latin typeface="Century Gothic" panose="020B0502020202020204" pitchFamily="34" charset="0"/>
              </a:rPr>
              <a:t>Velocities</a:t>
            </a:r>
            <a:endParaRPr lang="it-IT" sz="1600" dirty="0">
              <a:solidFill>
                <a:srgbClr val="FFC000"/>
              </a:solidFill>
            </a:endParaRPr>
          </a:p>
        </p:txBody>
      </p:sp>
      <p:sp>
        <p:nvSpPr>
          <p:cNvPr id="26" name="Rettangolo 25">
            <a:extLst>
              <a:ext uri="{FF2B5EF4-FFF2-40B4-BE49-F238E27FC236}">
                <a16:creationId xmlns:a16="http://schemas.microsoft.com/office/drawing/2014/main" id="{27B9460F-EF2E-7132-874B-704F224C2619}"/>
              </a:ext>
            </a:extLst>
          </p:cNvPr>
          <p:cNvSpPr/>
          <p:nvPr/>
        </p:nvSpPr>
        <p:spPr>
          <a:xfrm>
            <a:off x="6244067" y="2283779"/>
            <a:ext cx="382293" cy="252639"/>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28" name="CasellaDiTesto 27">
            <a:extLst>
              <a:ext uri="{FF2B5EF4-FFF2-40B4-BE49-F238E27FC236}">
                <a16:creationId xmlns:a16="http://schemas.microsoft.com/office/drawing/2014/main" id="{5AEC96DA-790D-FFEA-6C40-39FAE40A1572}"/>
              </a:ext>
            </a:extLst>
          </p:cNvPr>
          <p:cNvSpPr txBox="1"/>
          <p:nvPr/>
        </p:nvSpPr>
        <p:spPr>
          <a:xfrm>
            <a:off x="5286540" y="1611724"/>
            <a:ext cx="2247253" cy="338554"/>
          </a:xfrm>
          <a:prstGeom prst="rect">
            <a:avLst/>
          </a:prstGeom>
          <a:noFill/>
        </p:spPr>
        <p:txBody>
          <a:bodyPr wrap="square">
            <a:spAutoFit/>
          </a:bodyPr>
          <a:lstStyle>
            <a:defPPr>
              <a:defRPr lang="it-IT"/>
            </a:defPPr>
            <a:lvl1pPr>
              <a:defRPr sz="1600">
                <a:solidFill>
                  <a:srgbClr val="FF0000"/>
                </a:solidFill>
                <a:latin typeface="Century Gothic" panose="020B0502020202020204" pitchFamily="34" charset="0"/>
              </a:defRPr>
            </a:lvl1pPr>
          </a:lstStyle>
          <a:p>
            <a:r>
              <a:rPr lang="it-IT" dirty="0">
                <a:solidFill>
                  <a:srgbClr val="C00000"/>
                </a:solidFill>
              </a:rPr>
              <a:t>Virtual control inputs</a:t>
            </a:r>
          </a:p>
        </p:txBody>
      </p:sp>
      <p:sp>
        <p:nvSpPr>
          <p:cNvPr id="30" name="Rettangolo 29">
            <a:extLst>
              <a:ext uri="{FF2B5EF4-FFF2-40B4-BE49-F238E27FC236}">
                <a16:creationId xmlns:a16="http://schemas.microsoft.com/office/drawing/2014/main" id="{054E2543-A933-C967-DF23-8AEAA1ADC078}"/>
              </a:ext>
            </a:extLst>
          </p:cNvPr>
          <p:cNvSpPr/>
          <p:nvPr/>
        </p:nvSpPr>
        <p:spPr>
          <a:xfrm>
            <a:off x="6244066" y="3154114"/>
            <a:ext cx="382293" cy="252639"/>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31" name="Rettangolo 30">
            <a:extLst>
              <a:ext uri="{FF2B5EF4-FFF2-40B4-BE49-F238E27FC236}">
                <a16:creationId xmlns:a16="http://schemas.microsoft.com/office/drawing/2014/main" id="{8D4D0D2B-0881-D87A-7857-641F945C577A}"/>
              </a:ext>
            </a:extLst>
          </p:cNvPr>
          <p:cNvSpPr/>
          <p:nvPr/>
        </p:nvSpPr>
        <p:spPr>
          <a:xfrm>
            <a:off x="11335947" y="2077517"/>
            <a:ext cx="499952" cy="1091892"/>
          </a:xfrm>
          <a:prstGeom prst="rect">
            <a:avLst/>
          </a:prstGeom>
          <a:noFill/>
          <a:ln w="3810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solidFill>
                <a:schemeClr val="tx1"/>
              </a:solidFill>
            </a:endParaRPr>
          </a:p>
        </p:txBody>
      </p:sp>
      <p:sp>
        <p:nvSpPr>
          <p:cNvPr id="34" name="CasellaDiTesto 33">
            <a:extLst>
              <a:ext uri="{FF2B5EF4-FFF2-40B4-BE49-F238E27FC236}">
                <a16:creationId xmlns:a16="http://schemas.microsoft.com/office/drawing/2014/main" id="{0F011D8E-2B9C-1325-E3D7-FD67B6B04678}"/>
              </a:ext>
            </a:extLst>
          </p:cNvPr>
          <p:cNvSpPr txBox="1"/>
          <p:nvPr/>
        </p:nvSpPr>
        <p:spPr>
          <a:xfrm>
            <a:off x="10582513" y="1557999"/>
            <a:ext cx="994147" cy="584775"/>
          </a:xfrm>
          <a:prstGeom prst="rect">
            <a:avLst/>
          </a:prstGeom>
          <a:noFill/>
          <a:ln>
            <a:noFill/>
          </a:ln>
        </p:spPr>
        <p:txBody>
          <a:bodyPr wrap="square">
            <a:spAutoFit/>
          </a:bodyPr>
          <a:lstStyle/>
          <a:p>
            <a:r>
              <a:rPr lang="it-IT" sz="1600" dirty="0" err="1">
                <a:latin typeface="Century Gothic" panose="020B0502020202020204" pitchFamily="34" charset="0"/>
              </a:rPr>
              <a:t>Current</a:t>
            </a:r>
            <a:r>
              <a:rPr lang="it-IT" sz="1600" dirty="0">
                <a:latin typeface="Century Gothic" panose="020B0502020202020204" pitchFamily="34" charset="0"/>
              </a:rPr>
              <a:t> </a:t>
            </a:r>
            <a:r>
              <a:rPr lang="it-IT" sz="1600" dirty="0" err="1">
                <a:latin typeface="Century Gothic" panose="020B0502020202020204" pitchFamily="34" charset="0"/>
              </a:rPr>
              <a:t>states</a:t>
            </a:r>
            <a:endParaRPr lang="it-IT" sz="1600" dirty="0"/>
          </a:p>
        </p:txBody>
      </p:sp>
      <p:sp>
        <p:nvSpPr>
          <p:cNvPr id="35" name="Rettangolo 34">
            <a:extLst>
              <a:ext uri="{FF2B5EF4-FFF2-40B4-BE49-F238E27FC236}">
                <a16:creationId xmlns:a16="http://schemas.microsoft.com/office/drawing/2014/main" id="{033BC189-A488-1AD5-7165-1A71AF476967}"/>
              </a:ext>
            </a:extLst>
          </p:cNvPr>
          <p:cNvSpPr/>
          <p:nvPr/>
        </p:nvSpPr>
        <p:spPr>
          <a:xfrm>
            <a:off x="1032449" y="4330597"/>
            <a:ext cx="499952" cy="1064191"/>
          </a:xfrm>
          <a:prstGeom prst="rect">
            <a:avLst/>
          </a:prstGeom>
          <a:noFill/>
          <a:ln w="3810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solidFill>
                <a:schemeClr val="tx1"/>
              </a:solidFill>
            </a:endParaRPr>
          </a:p>
        </p:txBody>
      </p:sp>
      <p:sp>
        <p:nvSpPr>
          <p:cNvPr id="36" name="CasellaDiTesto 35">
            <a:extLst>
              <a:ext uri="{FF2B5EF4-FFF2-40B4-BE49-F238E27FC236}">
                <a16:creationId xmlns:a16="http://schemas.microsoft.com/office/drawing/2014/main" id="{6755FC5F-B2DB-925B-A345-890C1A5EB185}"/>
              </a:ext>
            </a:extLst>
          </p:cNvPr>
          <p:cNvSpPr txBox="1"/>
          <p:nvPr/>
        </p:nvSpPr>
        <p:spPr>
          <a:xfrm>
            <a:off x="169275" y="4431665"/>
            <a:ext cx="1155819" cy="584775"/>
          </a:xfrm>
          <a:prstGeom prst="rect">
            <a:avLst/>
          </a:prstGeom>
          <a:noFill/>
          <a:ln>
            <a:noFill/>
          </a:ln>
        </p:spPr>
        <p:txBody>
          <a:bodyPr wrap="square">
            <a:spAutoFit/>
          </a:bodyPr>
          <a:lstStyle/>
          <a:p>
            <a:r>
              <a:rPr lang="it-IT" sz="1600" dirty="0" err="1">
                <a:latin typeface="Century Gothic" panose="020B0502020202020204" pitchFamily="34" charset="0"/>
              </a:rPr>
              <a:t>Current</a:t>
            </a:r>
            <a:r>
              <a:rPr lang="it-IT" sz="1600" dirty="0">
                <a:latin typeface="Century Gothic" panose="020B0502020202020204" pitchFamily="34" charset="0"/>
              </a:rPr>
              <a:t> </a:t>
            </a:r>
            <a:r>
              <a:rPr lang="it-IT" sz="1600" dirty="0" err="1">
                <a:latin typeface="Century Gothic" panose="020B0502020202020204" pitchFamily="34" charset="0"/>
              </a:rPr>
              <a:t>states</a:t>
            </a:r>
            <a:endParaRPr lang="it-IT" sz="1600" dirty="0"/>
          </a:p>
        </p:txBody>
      </p:sp>
      <p:sp>
        <p:nvSpPr>
          <p:cNvPr id="37" name="Rettangolo 36">
            <a:extLst>
              <a:ext uri="{FF2B5EF4-FFF2-40B4-BE49-F238E27FC236}">
                <a16:creationId xmlns:a16="http://schemas.microsoft.com/office/drawing/2014/main" id="{C381FBB3-CDBB-7E06-3106-A5A5BC40CE5F}"/>
              </a:ext>
            </a:extLst>
          </p:cNvPr>
          <p:cNvSpPr/>
          <p:nvPr/>
        </p:nvSpPr>
        <p:spPr>
          <a:xfrm>
            <a:off x="4060654" y="2510775"/>
            <a:ext cx="382293" cy="267943"/>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solidFill>
                <a:schemeClr val="accent5"/>
              </a:solidFill>
            </a:endParaRPr>
          </a:p>
        </p:txBody>
      </p:sp>
      <p:sp>
        <p:nvSpPr>
          <p:cNvPr id="39" name="Rettangolo 38">
            <a:extLst>
              <a:ext uri="{FF2B5EF4-FFF2-40B4-BE49-F238E27FC236}">
                <a16:creationId xmlns:a16="http://schemas.microsoft.com/office/drawing/2014/main" id="{FE4ED124-9EDE-34D4-CDCC-5CD8AA8B51FD}"/>
              </a:ext>
            </a:extLst>
          </p:cNvPr>
          <p:cNvSpPr/>
          <p:nvPr/>
        </p:nvSpPr>
        <p:spPr>
          <a:xfrm>
            <a:off x="4060654" y="3169408"/>
            <a:ext cx="382293" cy="251856"/>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solidFill>
                <a:schemeClr val="accent5"/>
              </a:solidFill>
            </a:endParaRPr>
          </a:p>
        </p:txBody>
      </p:sp>
      <p:sp>
        <p:nvSpPr>
          <p:cNvPr id="24" name="Rettangolo 23">
            <a:extLst>
              <a:ext uri="{FF2B5EF4-FFF2-40B4-BE49-F238E27FC236}">
                <a16:creationId xmlns:a16="http://schemas.microsoft.com/office/drawing/2014/main" id="{0C481585-8467-7F64-7FF5-B2695F59FC8E}"/>
              </a:ext>
            </a:extLst>
          </p:cNvPr>
          <p:cNvSpPr/>
          <p:nvPr/>
        </p:nvSpPr>
        <p:spPr>
          <a:xfrm>
            <a:off x="8705491" y="3594729"/>
            <a:ext cx="499952" cy="308337"/>
          </a:xfrm>
          <a:prstGeom prst="rect">
            <a:avLst/>
          </a:prstGeom>
          <a:noFill/>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solidFill>
                <a:srgbClr val="FF00FF"/>
              </a:solidFill>
            </a:endParaRPr>
          </a:p>
        </p:txBody>
      </p:sp>
      <p:pic>
        <p:nvPicPr>
          <p:cNvPr id="14" name="Picture 13">
            <a:extLst>
              <a:ext uri="{FF2B5EF4-FFF2-40B4-BE49-F238E27FC236}">
                <a16:creationId xmlns:a16="http://schemas.microsoft.com/office/drawing/2014/main" id="{ED5278BE-45E0-8B69-5F10-39E7134DF0C6}"/>
              </a:ext>
            </a:extLst>
          </p:cNvPr>
          <p:cNvPicPr>
            <a:picLocks noChangeAspect="1"/>
          </p:cNvPicPr>
          <p:nvPr/>
        </p:nvPicPr>
        <p:blipFill>
          <a:blip r:embed="rId5"/>
          <a:stretch>
            <a:fillRect/>
          </a:stretch>
        </p:blipFill>
        <p:spPr>
          <a:xfrm>
            <a:off x="4139151" y="5198491"/>
            <a:ext cx="1709972" cy="657061"/>
          </a:xfrm>
          <a:prstGeom prst="rect">
            <a:avLst/>
          </a:prstGeom>
        </p:spPr>
      </p:pic>
    </p:spTree>
    <p:extLst>
      <p:ext uri="{BB962C8B-B14F-4D97-AF65-F5344CB8AC3E}">
        <p14:creationId xmlns:p14="http://schemas.microsoft.com/office/powerpoint/2010/main" val="370270089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ABAA2-1818-86C0-7891-6DF074CD7967}"/>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9E29A40F-BE86-BA95-D084-6B4890E61D81}"/>
              </a:ext>
            </a:extLst>
          </p:cNvPr>
          <p:cNvPicPr>
            <a:picLocks noChangeAspect="1"/>
          </p:cNvPicPr>
          <p:nvPr/>
        </p:nvPicPr>
        <p:blipFill>
          <a:blip r:embed="rId3"/>
          <a:stretch>
            <a:fillRect/>
          </a:stretch>
        </p:blipFill>
        <p:spPr>
          <a:xfrm>
            <a:off x="126606" y="1616843"/>
            <a:ext cx="11938788" cy="4620552"/>
          </a:xfrm>
          <a:prstGeom prst="rect">
            <a:avLst/>
          </a:prstGeom>
        </p:spPr>
      </p:pic>
      <p:sp>
        <p:nvSpPr>
          <p:cNvPr id="9" name="Rettangolo 10">
            <a:extLst>
              <a:ext uri="{FF2B5EF4-FFF2-40B4-BE49-F238E27FC236}">
                <a16:creationId xmlns:a16="http://schemas.microsoft.com/office/drawing/2014/main" id="{598F2317-212F-2E8A-3592-6D12D972B051}"/>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FB70056E-B680-138A-E06A-A7E13913A20A}"/>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B6568A8-E20B-0181-B425-17BC676986CC}"/>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Input-Output </a:t>
            </a:r>
            <a:r>
              <a:rPr lang="it-IT" sz="3200" dirty="0" err="1">
                <a:solidFill>
                  <a:srgbClr val="971720"/>
                </a:solidFill>
                <a:latin typeface="Century Gothic"/>
                <a:cs typeface="Century Gothic"/>
              </a:rPr>
              <a:t>Linearization</a:t>
            </a:r>
            <a:r>
              <a:rPr lang="it-IT" sz="3200" dirty="0">
                <a:solidFill>
                  <a:srgbClr val="971720"/>
                </a:solidFill>
                <a:latin typeface="Century Gothic"/>
                <a:cs typeface="Century Gothic"/>
              </a:rPr>
              <a:t> control</a:t>
            </a:r>
          </a:p>
        </p:txBody>
      </p:sp>
      <p:pic>
        <p:nvPicPr>
          <p:cNvPr id="4" name="Immagine 3" descr="banner.png">
            <a:extLst>
              <a:ext uri="{FF2B5EF4-FFF2-40B4-BE49-F238E27FC236}">
                <a16:creationId xmlns:a16="http://schemas.microsoft.com/office/drawing/2014/main" id="{93267F88-25BE-1386-21E9-84A06F44B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cxnSp>
        <p:nvCxnSpPr>
          <p:cNvPr id="10" name="Connettore curvo 9">
            <a:extLst>
              <a:ext uri="{FF2B5EF4-FFF2-40B4-BE49-F238E27FC236}">
                <a16:creationId xmlns:a16="http://schemas.microsoft.com/office/drawing/2014/main" id="{31A7DA16-D4B4-D221-0738-C2D59971F7BC}"/>
              </a:ext>
            </a:extLst>
          </p:cNvPr>
          <p:cNvCxnSpPr>
            <a:cxnSpLocks/>
          </p:cNvCxnSpPr>
          <p:nvPr/>
        </p:nvCxnSpPr>
        <p:spPr>
          <a:xfrm rot="16200000" flipV="1">
            <a:off x="5300002" y="3916911"/>
            <a:ext cx="620040" cy="387237"/>
          </a:xfrm>
          <a:prstGeom prst="curvedConnector3">
            <a:avLst>
              <a:gd name="adj1" fmla="val 50000"/>
            </a:avLst>
          </a:prstGeom>
          <a:ln>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19DD3E20-1630-9D46-AEFA-154E8C7FA8C6}"/>
                  </a:ext>
                </a:extLst>
              </p:cNvPr>
              <p:cNvSpPr txBox="1"/>
              <p:nvPr/>
            </p:nvSpPr>
            <p:spPr>
              <a:xfrm>
                <a:off x="5140314" y="4420550"/>
                <a:ext cx="2894137" cy="72859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it-IT" sz="2000" b="0" i="1" smtClean="0">
                              <a:latin typeface="Cambria Math" panose="02040503050406030204" pitchFamily="18" charset="0"/>
                            </a:rPr>
                          </m:ctrlPr>
                        </m:mPr>
                        <m:mr>
                          <m:e>
                            <m:sSub>
                              <m:sSubPr>
                                <m:ctrlPr>
                                  <a:rPr lang="it-IT" sz="2000" i="1">
                                    <a:latin typeface="Cambria Math" panose="02040503050406030204" pitchFamily="18" charset="0"/>
                                  </a:rPr>
                                </m:ctrlPr>
                              </m:sSubPr>
                              <m:e>
                                <m:r>
                                  <a:rPr lang="it-IT" sz="2000" i="1">
                                    <a:latin typeface="Cambria Math" panose="02040503050406030204" pitchFamily="18" charset="0"/>
                                  </a:rPr>
                                  <m:t>𝑢</m:t>
                                </m:r>
                              </m:e>
                              <m:sub>
                                <m:r>
                                  <a:rPr lang="it-IT" sz="2000" i="1">
                                    <a:latin typeface="Cambria Math" panose="02040503050406030204" pitchFamily="18" charset="0"/>
                                  </a:rPr>
                                  <m:t>1</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acc>
                                  <m:accPr>
                                    <m:chr m:val="̇"/>
                                    <m:ctrlPr>
                                      <a:rPr lang="it-IT" sz="2000" b="0" i="1" smtClean="0">
                                        <a:latin typeface="Cambria Math" panose="02040503050406030204" pitchFamily="18" charset="0"/>
                                      </a:rPr>
                                    </m:ctrlPr>
                                  </m:accPr>
                                  <m:e>
                                    <m:r>
                                      <a:rPr lang="it-IT" sz="2000" i="1">
                                        <a:latin typeface="Cambria Math" panose="02040503050406030204" pitchFamily="18" charset="0"/>
                                      </a:rPr>
                                      <m:t>𝑦</m:t>
                                    </m:r>
                                  </m:e>
                                </m:acc>
                              </m:e>
                              <m:sub>
                                <m:r>
                                  <a:rPr lang="it-IT" sz="2000" i="1">
                                    <a:latin typeface="Cambria Math" panose="02040503050406030204" pitchFamily="18" charset="0"/>
                                  </a:rPr>
                                  <m:t>1,</m:t>
                                </m:r>
                                <m:r>
                                  <a:rPr lang="it-IT" sz="2000" i="1">
                                    <a:latin typeface="Cambria Math" panose="02040503050406030204" pitchFamily="18" charset="0"/>
                                  </a:rPr>
                                  <m:t>𝑑</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𝑘</m:t>
                                </m:r>
                              </m:e>
                              <m:sub>
                                <m:r>
                                  <a:rPr lang="it-IT" sz="2000" i="1">
                                    <a:latin typeface="Cambria Math" panose="02040503050406030204" pitchFamily="18" charset="0"/>
                                  </a:rPr>
                                  <m:t>1</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𝑦</m:t>
                                </m:r>
                              </m:e>
                              <m:sub>
                                <m:r>
                                  <a:rPr lang="it-IT" sz="2000" i="1">
                                    <a:latin typeface="Cambria Math" panose="02040503050406030204" pitchFamily="18" charset="0"/>
                                  </a:rPr>
                                  <m:t>1,</m:t>
                                </m:r>
                                <m:r>
                                  <a:rPr lang="it-IT" sz="2000" i="1">
                                    <a:latin typeface="Cambria Math" panose="02040503050406030204" pitchFamily="18" charset="0"/>
                                  </a:rPr>
                                  <m:t>𝑑</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𝑦</m:t>
                                </m:r>
                              </m:e>
                              <m:sub>
                                <m:r>
                                  <a:rPr lang="it-IT" sz="2000" i="1">
                                    <a:latin typeface="Cambria Math" panose="02040503050406030204" pitchFamily="18" charset="0"/>
                                  </a:rPr>
                                  <m:t>1</m:t>
                                </m:r>
                              </m:sub>
                            </m:sSub>
                            <m:r>
                              <a:rPr lang="it-IT" sz="2000" i="1">
                                <a:latin typeface="Cambria Math" panose="02040503050406030204" pitchFamily="18" charset="0"/>
                              </a:rPr>
                              <m:t>)</m:t>
                            </m:r>
                          </m:e>
                        </m:mr>
                        <m:mr>
                          <m:e>
                            <m:sSub>
                              <m:sSubPr>
                                <m:ctrlPr>
                                  <a:rPr lang="it-IT" sz="2000" i="1">
                                    <a:latin typeface="Cambria Math" panose="02040503050406030204" pitchFamily="18" charset="0"/>
                                  </a:rPr>
                                </m:ctrlPr>
                              </m:sSubPr>
                              <m:e>
                                <m:r>
                                  <a:rPr lang="it-IT" sz="2000" i="1">
                                    <a:latin typeface="Cambria Math" panose="02040503050406030204" pitchFamily="18" charset="0"/>
                                  </a:rPr>
                                  <m:t>𝑢</m:t>
                                </m:r>
                              </m:e>
                              <m:sub>
                                <m:r>
                                  <a:rPr lang="it-IT" sz="2000" b="0" i="1" smtClean="0">
                                    <a:latin typeface="Cambria Math" panose="02040503050406030204" pitchFamily="18" charset="0"/>
                                  </a:rPr>
                                  <m:t>2</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acc>
                                  <m:accPr>
                                    <m:chr m:val="̇"/>
                                    <m:ctrlPr>
                                      <a:rPr lang="it-IT" sz="2000" i="1">
                                        <a:latin typeface="Cambria Math" panose="02040503050406030204" pitchFamily="18" charset="0"/>
                                      </a:rPr>
                                    </m:ctrlPr>
                                  </m:accPr>
                                  <m:e>
                                    <m:r>
                                      <a:rPr lang="it-IT" sz="2000" i="1">
                                        <a:latin typeface="Cambria Math" panose="02040503050406030204" pitchFamily="18" charset="0"/>
                                      </a:rPr>
                                      <m:t>𝑦</m:t>
                                    </m:r>
                                  </m:e>
                                </m:acc>
                              </m:e>
                              <m:sub>
                                <m:r>
                                  <a:rPr lang="it-IT" sz="2000" b="0" i="1" smtClean="0">
                                    <a:latin typeface="Cambria Math" panose="02040503050406030204" pitchFamily="18" charset="0"/>
                                  </a:rPr>
                                  <m:t>2</m:t>
                                </m:r>
                                <m:r>
                                  <a:rPr lang="it-IT" sz="2000" i="1">
                                    <a:latin typeface="Cambria Math" panose="02040503050406030204" pitchFamily="18" charset="0"/>
                                  </a:rPr>
                                  <m:t>,</m:t>
                                </m:r>
                                <m:r>
                                  <a:rPr lang="it-IT" sz="2000" i="1">
                                    <a:latin typeface="Cambria Math" panose="02040503050406030204" pitchFamily="18" charset="0"/>
                                  </a:rPr>
                                  <m:t>𝑑</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𝑘</m:t>
                                </m:r>
                              </m:e>
                              <m:sub>
                                <m:r>
                                  <a:rPr lang="it-IT" sz="2000" b="0" i="1" smtClean="0">
                                    <a:latin typeface="Cambria Math" panose="02040503050406030204" pitchFamily="18" charset="0"/>
                                  </a:rPr>
                                  <m:t>2</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𝑦</m:t>
                                </m:r>
                              </m:e>
                              <m:sub>
                                <m:r>
                                  <a:rPr lang="it-IT" sz="2000" b="0" i="1" smtClean="0">
                                    <a:latin typeface="Cambria Math" panose="02040503050406030204" pitchFamily="18" charset="0"/>
                                  </a:rPr>
                                  <m:t>2</m:t>
                                </m:r>
                                <m:r>
                                  <a:rPr lang="it-IT" sz="2000" i="1">
                                    <a:latin typeface="Cambria Math" panose="02040503050406030204" pitchFamily="18" charset="0"/>
                                  </a:rPr>
                                  <m:t>,</m:t>
                                </m:r>
                                <m:r>
                                  <a:rPr lang="it-IT" sz="2000" i="1">
                                    <a:latin typeface="Cambria Math" panose="02040503050406030204" pitchFamily="18" charset="0"/>
                                  </a:rPr>
                                  <m:t>𝑑</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𝑦</m:t>
                                </m:r>
                              </m:e>
                              <m:sub>
                                <m:r>
                                  <a:rPr lang="it-IT" sz="2000" b="0" i="1" smtClean="0">
                                    <a:latin typeface="Cambria Math" panose="02040503050406030204" pitchFamily="18" charset="0"/>
                                  </a:rPr>
                                  <m:t>2</m:t>
                                </m:r>
                              </m:sub>
                            </m:sSub>
                            <m:r>
                              <a:rPr lang="it-IT" sz="2000" i="1">
                                <a:latin typeface="Cambria Math" panose="02040503050406030204" pitchFamily="18" charset="0"/>
                              </a:rPr>
                              <m:t>)</m:t>
                            </m:r>
                          </m:e>
                        </m:mr>
                      </m:m>
                      <m:r>
                        <a:rPr lang="it-IT" sz="2000" b="0" i="1" smtClean="0">
                          <a:latin typeface="Cambria Math" panose="02040503050406030204" pitchFamily="18" charset="0"/>
                        </a:rPr>
                        <m:t>  </m:t>
                      </m:r>
                    </m:oMath>
                  </m:oMathPara>
                </a14:m>
                <a:endParaRPr lang="it-IT" sz="2000" b="0" i="1" dirty="0">
                  <a:latin typeface="Cambria Math" panose="02040503050406030204" pitchFamily="18" charset="0"/>
                </a:endParaRPr>
              </a:p>
            </p:txBody>
          </p:sp>
        </mc:Choice>
        <mc:Fallback xmlns="">
          <p:sp>
            <p:nvSpPr>
              <p:cNvPr id="11" name="CasellaDiTesto 10">
                <a:extLst>
                  <a:ext uri="{FF2B5EF4-FFF2-40B4-BE49-F238E27FC236}">
                    <a16:creationId xmlns:a16="http://schemas.microsoft.com/office/drawing/2014/main" id="{19DD3E20-1630-9D46-AEFA-154E8C7FA8C6}"/>
                  </a:ext>
                </a:extLst>
              </p:cNvPr>
              <p:cNvSpPr txBox="1">
                <a:spLocks noRot="1" noChangeAspect="1" noMove="1" noResize="1" noEditPoints="1" noAdjustHandles="1" noChangeArrowheads="1" noChangeShapeType="1" noTextEdit="1"/>
              </p:cNvSpPr>
              <p:nvPr/>
            </p:nvSpPr>
            <p:spPr>
              <a:xfrm>
                <a:off x="5140314" y="4420550"/>
                <a:ext cx="2894137" cy="728597"/>
              </a:xfrm>
              <a:prstGeom prst="rect">
                <a:avLst/>
              </a:prstGeom>
              <a:blipFill>
                <a:blip r:embed="rId5"/>
                <a:stretch>
                  <a:fillRect/>
                </a:stretch>
              </a:blipFill>
              <a:ln>
                <a:solidFill>
                  <a:srgbClr val="FF0000"/>
                </a:solidFill>
              </a:ln>
            </p:spPr>
            <p:txBody>
              <a:bodyPr/>
              <a:lstStyle/>
              <a:p>
                <a:r>
                  <a:rPr lang="en-US">
                    <a:noFill/>
                  </a:rPr>
                  <a:t> </a:t>
                </a:r>
              </a:p>
            </p:txBody>
          </p:sp>
        </mc:Fallback>
      </mc:AlternateContent>
      <p:cxnSp>
        <p:nvCxnSpPr>
          <p:cNvPr id="32" name="Connettore curvo 31">
            <a:extLst>
              <a:ext uri="{FF2B5EF4-FFF2-40B4-BE49-F238E27FC236}">
                <a16:creationId xmlns:a16="http://schemas.microsoft.com/office/drawing/2014/main" id="{7B904DAC-88CF-8227-EB9D-1013DD633E6F}"/>
              </a:ext>
            </a:extLst>
          </p:cNvPr>
          <p:cNvCxnSpPr>
            <a:cxnSpLocks/>
          </p:cNvCxnSpPr>
          <p:nvPr/>
        </p:nvCxnSpPr>
        <p:spPr>
          <a:xfrm rot="16200000" flipV="1">
            <a:off x="2868277" y="3773994"/>
            <a:ext cx="1617013" cy="1515900"/>
          </a:xfrm>
          <a:prstGeom prst="curvedConnector3">
            <a:avLst>
              <a:gd name="adj1" fmla="val 50000"/>
            </a:avLst>
          </a:prstGeom>
          <a:ln>
            <a:solidFill>
              <a:srgbClr val="00B05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33" name="Connettore curvo 32">
            <a:extLst>
              <a:ext uri="{FF2B5EF4-FFF2-40B4-BE49-F238E27FC236}">
                <a16:creationId xmlns:a16="http://schemas.microsoft.com/office/drawing/2014/main" id="{67116975-FF95-83CD-4FE9-4C5CD6321E0E}"/>
              </a:ext>
            </a:extLst>
          </p:cNvPr>
          <p:cNvCxnSpPr>
            <a:cxnSpLocks/>
            <a:stCxn id="49" idx="1"/>
          </p:cNvCxnSpPr>
          <p:nvPr/>
        </p:nvCxnSpPr>
        <p:spPr>
          <a:xfrm rot="10800000">
            <a:off x="2801723" y="5825281"/>
            <a:ext cx="1232313" cy="493019"/>
          </a:xfrm>
          <a:prstGeom prst="curvedConnector3">
            <a:avLst>
              <a:gd name="adj1" fmla="val 50000"/>
            </a:avLst>
          </a:prstGeom>
          <a:ln>
            <a:solidFill>
              <a:srgbClr val="FFDC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7FBC8C25-67B6-7E07-CFC0-4E018DCE34AF}"/>
                  </a:ext>
                </a:extLst>
              </p:cNvPr>
              <p:cNvSpPr txBox="1"/>
              <p:nvPr/>
            </p:nvSpPr>
            <p:spPr>
              <a:xfrm>
                <a:off x="3784649" y="5264937"/>
                <a:ext cx="4664349" cy="686791"/>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it-IT"/>
                </a:defPPr>
                <a:lvl1pPr>
                  <a:defRPr sz="2000" b="0" i="1">
                    <a:solidFill>
                      <a:schemeClr val="dk1"/>
                    </a:solidFill>
                    <a:latin typeface="Cambria Math" panose="020405030504060302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14:m>
                  <m:oMathPara xmlns:m="http://schemas.openxmlformats.org/officeDocument/2006/math">
                    <m:oMathParaPr>
                      <m:jc m:val="left"/>
                    </m:oMathParaPr>
                    <m:oMath xmlns:m="http://schemas.openxmlformats.org/officeDocument/2006/math">
                      <m:d>
                        <m:dPr>
                          <m:begChr m:val="["/>
                          <m:endChr m:val="]"/>
                          <m:ctrlPr>
                            <a:rPr lang="it-IT" i="1" smtClean="0">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sSub>
                                  <m:sSubPr>
                                    <m:ctrlPr>
                                      <a:rPr lang="it-IT" i="1">
                                        <a:latin typeface="Cambria Math" panose="02040503050406030204" pitchFamily="18" charset="0"/>
                                      </a:rPr>
                                    </m:ctrlPr>
                                  </m:sSubPr>
                                  <m:e>
                                    <m:r>
                                      <a:rPr lang="it-IT">
                                        <a:latin typeface="Cambria Math" panose="02040503050406030204" pitchFamily="18" charset="0"/>
                                      </a:rPr>
                                      <m:t>𝑦</m:t>
                                    </m:r>
                                  </m:e>
                                  <m:sub>
                                    <m:r>
                                      <a:rPr lang="it-IT">
                                        <a:latin typeface="Cambria Math" panose="02040503050406030204" pitchFamily="18" charset="0"/>
                                      </a:rPr>
                                      <m:t>1</m:t>
                                    </m:r>
                                    <m:r>
                                      <a:rPr lang="it-IT" b="0" i="1" smtClean="0">
                                        <a:latin typeface="Cambria Math" panose="02040503050406030204" pitchFamily="18" charset="0"/>
                                      </a:rPr>
                                      <m:t>,</m:t>
                                    </m:r>
                                    <m:r>
                                      <a:rPr lang="it-IT" b="0" i="1" smtClean="0">
                                        <a:latin typeface="Cambria Math" panose="02040503050406030204" pitchFamily="18" charset="0"/>
                                      </a:rPr>
                                      <m:t>𝑑</m:t>
                                    </m:r>
                                  </m:sub>
                                </m:sSub>
                              </m:e>
                            </m:mr>
                            <m:mr>
                              <m:e>
                                <m:sSub>
                                  <m:sSubPr>
                                    <m:ctrlPr>
                                      <a:rPr lang="it-IT" i="1">
                                        <a:latin typeface="Cambria Math" panose="02040503050406030204" pitchFamily="18" charset="0"/>
                                      </a:rPr>
                                    </m:ctrlPr>
                                  </m:sSubPr>
                                  <m:e>
                                    <m:r>
                                      <a:rPr lang="it-IT">
                                        <a:latin typeface="Cambria Math" panose="02040503050406030204" pitchFamily="18" charset="0"/>
                                      </a:rPr>
                                      <m:t>𝑦</m:t>
                                    </m:r>
                                  </m:e>
                                  <m:sub>
                                    <m:r>
                                      <a:rPr lang="it-IT">
                                        <a:latin typeface="Cambria Math" panose="02040503050406030204" pitchFamily="18" charset="0"/>
                                      </a:rPr>
                                      <m:t>2</m:t>
                                    </m:r>
                                    <m:r>
                                      <a:rPr lang="it-IT" b="0" i="1" smtClean="0">
                                        <a:latin typeface="Cambria Math" panose="02040503050406030204" pitchFamily="18" charset="0"/>
                                      </a:rPr>
                                      <m:t>,</m:t>
                                    </m:r>
                                    <m:r>
                                      <a:rPr lang="it-IT" b="0" i="1" smtClean="0">
                                        <a:latin typeface="Cambria Math" panose="02040503050406030204" pitchFamily="18" charset="0"/>
                                      </a:rPr>
                                      <m:t>𝑑</m:t>
                                    </m:r>
                                  </m:sub>
                                </m:sSub>
                              </m:e>
                            </m:mr>
                          </m:m>
                        </m:e>
                      </m:d>
                      <m:r>
                        <a:rPr lang="it-IT">
                          <a:latin typeface="Cambria Math" panose="02040503050406030204" pitchFamily="18" charset="0"/>
                        </a:rPr>
                        <m:t>=</m:t>
                      </m:r>
                      <m:d>
                        <m:dPr>
                          <m:begChr m:val="["/>
                          <m:endChr m:val="]"/>
                          <m:ctrlPr>
                            <a:rPr lang="it-IT" i="1">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sSub>
                                  <m:sSubPr>
                                    <m:ctrlPr>
                                      <a:rPr lang="it-IT" b="0" i="1" smtClean="0">
                                        <a:latin typeface="Cambria Math" panose="02040503050406030204" pitchFamily="18" charset="0"/>
                                      </a:rPr>
                                    </m:ctrlPr>
                                  </m:sSubPr>
                                  <m:e>
                                    <m:r>
                                      <a:rPr lang="it-IT">
                                        <a:latin typeface="Cambria Math" panose="02040503050406030204" pitchFamily="18" charset="0"/>
                                      </a:rPr>
                                      <m:t>𝑥</m:t>
                                    </m:r>
                                  </m:e>
                                  <m:sub>
                                    <m:r>
                                      <a:rPr lang="it-IT" b="0" i="1" smtClean="0">
                                        <a:latin typeface="Cambria Math" panose="02040503050406030204" pitchFamily="18" charset="0"/>
                                      </a:rPr>
                                      <m:t>𝑑</m:t>
                                    </m:r>
                                  </m:sub>
                                </m:sSub>
                                <m:r>
                                  <a:rPr lang="it-IT">
                                    <a:latin typeface="Cambria Math" panose="02040503050406030204" pitchFamily="18" charset="0"/>
                                  </a:rPr>
                                  <m:t>+</m:t>
                                </m:r>
                                <m:r>
                                  <a:rPr lang="it-IT">
                                    <a:latin typeface="Cambria Math" panose="02040503050406030204" pitchFamily="18" charset="0"/>
                                  </a:rPr>
                                  <m:t>𝑙</m:t>
                                </m:r>
                                <m:func>
                                  <m:funcPr>
                                    <m:ctrlPr>
                                      <a:rPr lang="it-IT" i="1">
                                        <a:latin typeface="Cambria Math" panose="02040503050406030204" pitchFamily="18" charset="0"/>
                                      </a:rPr>
                                    </m:ctrlPr>
                                  </m:funcPr>
                                  <m:fName>
                                    <m:r>
                                      <m:rPr>
                                        <m:sty m:val="p"/>
                                      </m:rPr>
                                      <a:rPr lang="it-IT">
                                        <a:latin typeface="Cambria Math" panose="02040503050406030204" pitchFamily="18" charset="0"/>
                                      </a:rPr>
                                      <m:t>cos</m:t>
                                    </m:r>
                                  </m:fName>
                                  <m:e>
                                    <m:sSub>
                                      <m:sSubPr>
                                        <m:ctrlPr>
                                          <a:rPr lang="it-IT" b="0" i="1" smtClean="0">
                                            <a:latin typeface="Cambria Math" panose="02040503050406030204" pitchFamily="18" charset="0"/>
                                          </a:rPr>
                                        </m:ctrlPr>
                                      </m:sSubPr>
                                      <m:e>
                                        <m:r>
                                          <a:rPr lang="it-IT">
                                            <a:latin typeface="Cambria Math" panose="02040503050406030204" pitchFamily="18" charset="0"/>
                                          </a:rPr>
                                          <m:t>𝜃</m:t>
                                        </m:r>
                                      </m:e>
                                      <m:sub>
                                        <m:r>
                                          <a:rPr lang="it-IT" b="0" i="1" smtClean="0">
                                            <a:latin typeface="Cambria Math" panose="02040503050406030204" pitchFamily="18" charset="0"/>
                                          </a:rPr>
                                          <m:t>𝑑</m:t>
                                        </m:r>
                                      </m:sub>
                                    </m:sSub>
                                    <m:r>
                                      <a:rPr lang="it-IT">
                                        <a:latin typeface="Cambria Math" panose="02040503050406030204" pitchFamily="18" charset="0"/>
                                      </a:rPr>
                                      <m:t>+</m:t>
                                    </m:r>
                                    <m:r>
                                      <m:rPr>
                                        <m:sty m:val="p"/>
                                      </m:rPr>
                                      <a:rPr lang="it-IT">
                                        <a:latin typeface="Cambria Math" panose="02040503050406030204" pitchFamily="18" charset="0"/>
                                      </a:rPr>
                                      <m:t>Δ</m:t>
                                    </m:r>
                                    <m:func>
                                      <m:funcPr>
                                        <m:ctrlPr>
                                          <a:rPr lang="it-IT" i="1">
                                            <a:latin typeface="Cambria Math" panose="02040503050406030204" pitchFamily="18" charset="0"/>
                                          </a:rPr>
                                        </m:ctrlPr>
                                      </m:funcPr>
                                      <m:fName>
                                        <m:r>
                                          <m:rPr>
                                            <m:sty m:val="p"/>
                                          </m:rPr>
                                          <a:rPr lang="it-IT">
                                            <a:latin typeface="Cambria Math" panose="02040503050406030204" pitchFamily="18" charset="0"/>
                                          </a:rPr>
                                          <m:t>cos</m:t>
                                        </m:r>
                                      </m:fName>
                                      <m:e>
                                        <m:r>
                                          <a:rPr lang="it-IT">
                                            <a:latin typeface="Cambria Math" panose="02040503050406030204" pitchFamily="18" charset="0"/>
                                          </a:rPr>
                                          <m:t>(</m:t>
                                        </m:r>
                                        <m:sSub>
                                          <m:sSubPr>
                                            <m:ctrlPr>
                                              <a:rPr lang="it-IT" b="0" i="1" smtClean="0">
                                                <a:latin typeface="Cambria Math" panose="02040503050406030204" pitchFamily="18" charset="0"/>
                                              </a:rPr>
                                            </m:ctrlPr>
                                          </m:sSubPr>
                                          <m:e>
                                            <m:r>
                                              <a:rPr lang="it-IT">
                                                <a:latin typeface="Cambria Math" panose="02040503050406030204" pitchFamily="18" charset="0"/>
                                              </a:rPr>
                                              <m:t>𝜃</m:t>
                                            </m:r>
                                          </m:e>
                                          <m:sub>
                                            <m:r>
                                              <a:rPr lang="it-IT" b="0" i="1" smtClean="0">
                                                <a:latin typeface="Cambria Math" panose="02040503050406030204" pitchFamily="18" charset="0"/>
                                              </a:rPr>
                                              <m:t>𝑑</m:t>
                                            </m:r>
                                          </m:sub>
                                        </m:sSub>
                                        <m:r>
                                          <a:rPr lang="it-IT">
                                            <a:latin typeface="Cambria Math" panose="02040503050406030204" pitchFamily="18" charset="0"/>
                                          </a:rPr>
                                          <m:t>+</m:t>
                                        </m:r>
                                        <m:sSub>
                                          <m:sSubPr>
                                            <m:ctrlPr>
                                              <a:rPr lang="it-IT" b="0" i="1" smtClean="0">
                                                <a:latin typeface="Cambria Math" panose="02040503050406030204" pitchFamily="18" charset="0"/>
                                              </a:rPr>
                                            </m:ctrlPr>
                                          </m:sSubPr>
                                          <m:e>
                                            <m:r>
                                              <a:rPr lang="it-IT">
                                                <a:latin typeface="Cambria Math" panose="02040503050406030204" pitchFamily="18" charset="0"/>
                                              </a:rPr>
                                              <m:t>𝜙</m:t>
                                            </m:r>
                                          </m:e>
                                          <m:sub>
                                            <m:r>
                                              <a:rPr lang="it-IT" b="0" i="1" smtClean="0">
                                                <a:latin typeface="Cambria Math" panose="02040503050406030204" pitchFamily="18" charset="0"/>
                                              </a:rPr>
                                              <m:t>𝑑</m:t>
                                            </m:r>
                                          </m:sub>
                                        </m:sSub>
                                        <m:r>
                                          <a:rPr lang="it-IT">
                                            <a:latin typeface="Cambria Math" panose="02040503050406030204" pitchFamily="18" charset="0"/>
                                          </a:rPr>
                                          <m:t>)</m:t>
                                        </m:r>
                                      </m:e>
                                    </m:func>
                                  </m:e>
                                </m:func>
                              </m:e>
                            </m:mr>
                            <m:mr>
                              <m:e>
                                <m:sSub>
                                  <m:sSubPr>
                                    <m:ctrlPr>
                                      <a:rPr lang="it-IT" b="0" i="1" smtClean="0">
                                        <a:latin typeface="Cambria Math" panose="02040503050406030204" pitchFamily="18" charset="0"/>
                                      </a:rPr>
                                    </m:ctrlPr>
                                  </m:sSubPr>
                                  <m:e>
                                    <m:r>
                                      <a:rPr lang="it-IT">
                                        <a:latin typeface="Cambria Math" panose="02040503050406030204" pitchFamily="18" charset="0"/>
                                      </a:rPr>
                                      <m:t>𝑦</m:t>
                                    </m:r>
                                  </m:e>
                                  <m:sub>
                                    <m:r>
                                      <a:rPr lang="it-IT" b="0" i="1" smtClean="0">
                                        <a:latin typeface="Cambria Math" panose="02040503050406030204" pitchFamily="18" charset="0"/>
                                      </a:rPr>
                                      <m:t>𝑑</m:t>
                                    </m:r>
                                  </m:sub>
                                </m:sSub>
                                <m:r>
                                  <a:rPr lang="it-IT">
                                    <a:latin typeface="Cambria Math" panose="02040503050406030204" pitchFamily="18" charset="0"/>
                                  </a:rPr>
                                  <m:t>+</m:t>
                                </m:r>
                                <m:r>
                                  <a:rPr lang="it-IT">
                                    <a:latin typeface="Cambria Math" panose="02040503050406030204" pitchFamily="18" charset="0"/>
                                  </a:rPr>
                                  <m:t>𝑙</m:t>
                                </m:r>
                                <m:func>
                                  <m:funcPr>
                                    <m:ctrlPr>
                                      <a:rPr lang="it-IT" i="1">
                                        <a:latin typeface="Cambria Math" panose="02040503050406030204" pitchFamily="18" charset="0"/>
                                      </a:rPr>
                                    </m:ctrlPr>
                                  </m:funcPr>
                                  <m:fName>
                                    <m:r>
                                      <m:rPr>
                                        <m:sty m:val="p"/>
                                      </m:rPr>
                                      <a:rPr lang="it-IT">
                                        <a:latin typeface="Cambria Math" panose="02040503050406030204" pitchFamily="18" charset="0"/>
                                      </a:rPr>
                                      <m:t>sin</m:t>
                                    </m:r>
                                  </m:fName>
                                  <m:e>
                                    <m:sSub>
                                      <m:sSubPr>
                                        <m:ctrlPr>
                                          <a:rPr lang="it-IT" b="0" i="1" smtClean="0">
                                            <a:latin typeface="Cambria Math" panose="02040503050406030204" pitchFamily="18" charset="0"/>
                                          </a:rPr>
                                        </m:ctrlPr>
                                      </m:sSubPr>
                                      <m:e>
                                        <m:r>
                                          <a:rPr lang="it-IT">
                                            <a:latin typeface="Cambria Math" panose="02040503050406030204" pitchFamily="18" charset="0"/>
                                          </a:rPr>
                                          <m:t>𝜃</m:t>
                                        </m:r>
                                      </m:e>
                                      <m:sub>
                                        <m:r>
                                          <a:rPr lang="it-IT" b="0" i="1" smtClean="0">
                                            <a:latin typeface="Cambria Math" panose="02040503050406030204" pitchFamily="18" charset="0"/>
                                          </a:rPr>
                                          <m:t>𝑑</m:t>
                                        </m:r>
                                      </m:sub>
                                    </m:sSub>
                                    <m:r>
                                      <a:rPr lang="it-IT">
                                        <a:latin typeface="Cambria Math" panose="02040503050406030204" pitchFamily="18" charset="0"/>
                                      </a:rPr>
                                      <m:t>+</m:t>
                                    </m:r>
                                    <m:r>
                                      <m:rPr>
                                        <m:sty m:val="p"/>
                                      </m:rPr>
                                      <a:rPr lang="it-IT">
                                        <a:latin typeface="Cambria Math" panose="02040503050406030204" pitchFamily="18" charset="0"/>
                                      </a:rPr>
                                      <m:t>Δ</m:t>
                                    </m:r>
                                    <m:func>
                                      <m:funcPr>
                                        <m:ctrlPr>
                                          <a:rPr lang="it-IT" i="1">
                                            <a:latin typeface="Cambria Math" panose="02040503050406030204" pitchFamily="18" charset="0"/>
                                          </a:rPr>
                                        </m:ctrlPr>
                                      </m:funcPr>
                                      <m:fName>
                                        <m:r>
                                          <m:rPr>
                                            <m:sty m:val="p"/>
                                          </m:rPr>
                                          <a:rPr lang="it-IT">
                                            <a:latin typeface="Cambria Math" panose="02040503050406030204" pitchFamily="18" charset="0"/>
                                          </a:rPr>
                                          <m:t>sin</m:t>
                                        </m:r>
                                      </m:fName>
                                      <m:e>
                                        <m:r>
                                          <a:rPr lang="it-IT">
                                            <a:latin typeface="Cambria Math" panose="02040503050406030204" pitchFamily="18" charset="0"/>
                                          </a:rPr>
                                          <m:t>(</m:t>
                                        </m:r>
                                        <m:sSub>
                                          <m:sSubPr>
                                            <m:ctrlPr>
                                              <a:rPr lang="it-IT" b="0" i="1" smtClean="0">
                                                <a:latin typeface="Cambria Math" panose="02040503050406030204" pitchFamily="18" charset="0"/>
                                              </a:rPr>
                                            </m:ctrlPr>
                                          </m:sSubPr>
                                          <m:e>
                                            <m:r>
                                              <a:rPr lang="it-IT">
                                                <a:latin typeface="Cambria Math" panose="02040503050406030204" pitchFamily="18" charset="0"/>
                                              </a:rPr>
                                              <m:t>𝜃</m:t>
                                            </m:r>
                                          </m:e>
                                          <m:sub>
                                            <m:r>
                                              <a:rPr lang="it-IT" b="0" i="1" smtClean="0">
                                                <a:latin typeface="Cambria Math" panose="02040503050406030204" pitchFamily="18" charset="0"/>
                                              </a:rPr>
                                              <m:t>𝑑</m:t>
                                            </m:r>
                                          </m:sub>
                                        </m:sSub>
                                        <m:r>
                                          <a:rPr lang="it-IT">
                                            <a:latin typeface="Cambria Math" panose="02040503050406030204" pitchFamily="18" charset="0"/>
                                          </a:rPr>
                                          <m:t>+</m:t>
                                        </m:r>
                                        <m:sSub>
                                          <m:sSubPr>
                                            <m:ctrlPr>
                                              <a:rPr lang="it-IT" b="0" i="1" smtClean="0">
                                                <a:latin typeface="Cambria Math" panose="02040503050406030204" pitchFamily="18" charset="0"/>
                                              </a:rPr>
                                            </m:ctrlPr>
                                          </m:sSubPr>
                                          <m:e>
                                            <m:r>
                                              <a:rPr lang="it-IT">
                                                <a:latin typeface="Cambria Math" panose="02040503050406030204" pitchFamily="18" charset="0"/>
                                              </a:rPr>
                                              <m:t>𝜙</m:t>
                                            </m:r>
                                          </m:e>
                                          <m:sub>
                                            <m:r>
                                              <a:rPr lang="it-IT" b="0" i="1" smtClean="0">
                                                <a:latin typeface="Cambria Math" panose="02040503050406030204" pitchFamily="18" charset="0"/>
                                              </a:rPr>
                                              <m:t>𝑑</m:t>
                                            </m:r>
                                          </m:sub>
                                        </m:sSub>
                                        <m:r>
                                          <a:rPr lang="it-IT">
                                            <a:latin typeface="Cambria Math" panose="02040503050406030204" pitchFamily="18" charset="0"/>
                                          </a:rPr>
                                          <m:t>)</m:t>
                                        </m:r>
                                      </m:e>
                                    </m:func>
                                  </m:e>
                                </m:func>
                              </m:e>
                            </m:mr>
                          </m:m>
                        </m:e>
                      </m:d>
                    </m:oMath>
                  </m:oMathPara>
                </a14:m>
                <a:endParaRPr lang="it-IT" dirty="0"/>
              </a:p>
            </p:txBody>
          </p:sp>
        </mc:Choice>
        <mc:Fallback xmlns="">
          <p:sp>
            <p:nvSpPr>
              <p:cNvPr id="38" name="CasellaDiTesto 37">
                <a:extLst>
                  <a:ext uri="{FF2B5EF4-FFF2-40B4-BE49-F238E27FC236}">
                    <a16:creationId xmlns:a16="http://schemas.microsoft.com/office/drawing/2014/main" id="{7FBC8C25-67B6-7E07-CFC0-4E018DCE34AF}"/>
                  </a:ext>
                </a:extLst>
              </p:cNvPr>
              <p:cNvSpPr txBox="1">
                <a:spLocks noRot="1" noChangeAspect="1" noMove="1" noResize="1" noEditPoints="1" noAdjustHandles="1" noChangeArrowheads="1" noChangeShapeType="1" noTextEdit="1"/>
              </p:cNvSpPr>
              <p:nvPr/>
            </p:nvSpPr>
            <p:spPr>
              <a:xfrm>
                <a:off x="3784649" y="5264937"/>
                <a:ext cx="4664349" cy="686791"/>
              </a:xfrm>
              <a:prstGeom prst="rect">
                <a:avLst/>
              </a:prstGeom>
              <a:blipFill>
                <a:blip r:embed="rId6"/>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0341F5C6-0517-2759-6834-237829FF713A}"/>
                  </a:ext>
                </a:extLst>
              </p:cNvPr>
              <p:cNvSpPr txBox="1"/>
              <p:nvPr/>
            </p:nvSpPr>
            <p:spPr>
              <a:xfrm>
                <a:off x="4034035" y="5974903"/>
                <a:ext cx="4028288" cy="686791"/>
              </a:xfrm>
              <a:prstGeom prst="rect">
                <a:avLst/>
              </a:prstGeom>
              <a:ln>
                <a:solidFill>
                  <a:srgbClr val="FFDC00"/>
                </a:solid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it-IT"/>
                </a:defPPr>
                <a:lvl1pPr>
                  <a:defRPr sz="2000" b="0" i="1">
                    <a:solidFill>
                      <a:schemeClr val="dk1"/>
                    </a:solidFill>
                    <a:latin typeface="Cambria Math" panose="020405030504060302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14:m>
                  <m:oMathPara xmlns:m="http://schemas.openxmlformats.org/officeDocument/2006/math">
                    <m:oMathParaPr>
                      <m:jc m:val="left"/>
                    </m:oMathParaPr>
                    <m:oMath xmlns:m="http://schemas.openxmlformats.org/officeDocument/2006/math">
                      <m:d>
                        <m:dPr>
                          <m:begChr m:val="["/>
                          <m:endChr m:val="]"/>
                          <m:ctrlPr>
                            <a:rPr lang="it-IT" i="1">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sSub>
                                  <m:sSubPr>
                                    <m:ctrlPr>
                                      <a:rPr lang="it-IT" i="1">
                                        <a:latin typeface="Cambria Math" panose="02040503050406030204" pitchFamily="18" charset="0"/>
                                      </a:rPr>
                                    </m:ctrlPr>
                                  </m:sSubPr>
                                  <m:e>
                                    <m:r>
                                      <a:rPr lang="it-IT">
                                        <a:latin typeface="Cambria Math" panose="02040503050406030204" pitchFamily="18" charset="0"/>
                                      </a:rPr>
                                      <m:t>𝑦</m:t>
                                    </m:r>
                                  </m:e>
                                  <m:sub>
                                    <m:r>
                                      <a:rPr lang="it-IT">
                                        <a:latin typeface="Cambria Math" panose="02040503050406030204" pitchFamily="18" charset="0"/>
                                      </a:rPr>
                                      <m:t>1</m:t>
                                    </m:r>
                                  </m:sub>
                                </m:sSub>
                              </m:e>
                            </m:mr>
                            <m:mr>
                              <m:e>
                                <m:sSub>
                                  <m:sSubPr>
                                    <m:ctrlPr>
                                      <a:rPr lang="it-IT" i="1">
                                        <a:latin typeface="Cambria Math" panose="02040503050406030204" pitchFamily="18" charset="0"/>
                                      </a:rPr>
                                    </m:ctrlPr>
                                  </m:sSubPr>
                                  <m:e>
                                    <m:r>
                                      <a:rPr lang="it-IT">
                                        <a:latin typeface="Cambria Math" panose="02040503050406030204" pitchFamily="18" charset="0"/>
                                      </a:rPr>
                                      <m:t>𝑦</m:t>
                                    </m:r>
                                  </m:e>
                                  <m:sub>
                                    <m:r>
                                      <a:rPr lang="it-IT">
                                        <a:latin typeface="Cambria Math" panose="02040503050406030204" pitchFamily="18" charset="0"/>
                                      </a:rPr>
                                      <m:t>2</m:t>
                                    </m:r>
                                  </m:sub>
                                </m:sSub>
                              </m:e>
                            </m:mr>
                          </m:m>
                        </m:e>
                      </m:d>
                      <m:r>
                        <a:rPr lang="it-IT">
                          <a:latin typeface="Cambria Math" panose="02040503050406030204" pitchFamily="18" charset="0"/>
                        </a:rPr>
                        <m:t>=</m:t>
                      </m:r>
                      <m:d>
                        <m:dPr>
                          <m:begChr m:val="["/>
                          <m:endChr m:val="]"/>
                          <m:ctrlPr>
                            <a:rPr lang="it-IT" i="1">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r>
                                  <a:rPr lang="it-IT">
                                    <a:latin typeface="Cambria Math" panose="02040503050406030204" pitchFamily="18" charset="0"/>
                                  </a:rPr>
                                  <m:t>𝑥</m:t>
                                </m:r>
                                <m:r>
                                  <a:rPr lang="it-IT">
                                    <a:latin typeface="Cambria Math" panose="02040503050406030204" pitchFamily="18" charset="0"/>
                                  </a:rPr>
                                  <m:t>+</m:t>
                                </m:r>
                                <m:r>
                                  <a:rPr lang="it-IT">
                                    <a:latin typeface="Cambria Math" panose="02040503050406030204" pitchFamily="18" charset="0"/>
                                  </a:rPr>
                                  <m:t>𝑙</m:t>
                                </m:r>
                                <m:func>
                                  <m:funcPr>
                                    <m:ctrlPr>
                                      <a:rPr lang="it-IT" i="1">
                                        <a:latin typeface="Cambria Math" panose="02040503050406030204" pitchFamily="18" charset="0"/>
                                      </a:rPr>
                                    </m:ctrlPr>
                                  </m:funcPr>
                                  <m:fName>
                                    <m:r>
                                      <m:rPr>
                                        <m:sty m:val="p"/>
                                      </m:rPr>
                                      <a:rPr lang="it-IT">
                                        <a:latin typeface="Cambria Math" panose="02040503050406030204" pitchFamily="18" charset="0"/>
                                      </a:rPr>
                                      <m:t>cos</m:t>
                                    </m:r>
                                  </m:fName>
                                  <m:e>
                                    <m:r>
                                      <a:rPr lang="it-IT">
                                        <a:latin typeface="Cambria Math" panose="02040503050406030204" pitchFamily="18" charset="0"/>
                                      </a:rPr>
                                      <m:t>𝜃</m:t>
                                    </m:r>
                                    <m:r>
                                      <a:rPr lang="it-IT">
                                        <a:latin typeface="Cambria Math" panose="02040503050406030204" pitchFamily="18" charset="0"/>
                                      </a:rPr>
                                      <m:t>+</m:t>
                                    </m:r>
                                    <m:r>
                                      <m:rPr>
                                        <m:sty m:val="p"/>
                                      </m:rPr>
                                      <a:rPr lang="it-IT">
                                        <a:latin typeface="Cambria Math" panose="02040503050406030204" pitchFamily="18" charset="0"/>
                                      </a:rPr>
                                      <m:t>Δ</m:t>
                                    </m:r>
                                    <m:func>
                                      <m:funcPr>
                                        <m:ctrlPr>
                                          <a:rPr lang="it-IT" i="1">
                                            <a:latin typeface="Cambria Math" panose="02040503050406030204" pitchFamily="18" charset="0"/>
                                          </a:rPr>
                                        </m:ctrlPr>
                                      </m:funcPr>
                                      <m:fName>
                                        <m:r>
                                          <m:rPr>
                                            <m:sty m:val="p"/>
                                          </m:rPr>
                                          <a:rPr lang="it-IT">
                                            <a:latin typeface="Cambria Math" panose="02040503050406030204" pitchFamily="18" charset="0"/>
                                          </a:rPr>
                                          <m:t>cos</m:t>
                                        </m:r>
                                      </m:fName>
                                      <m:e>
                                        <m:r>
                                          <a:rPr lang="it-IT">
                                            <a:latin typeface="Cambria Math" panose="02040503050406030204" pitchFamily="18" charset="0"/>
                                          </a:rPr>
                                          <m:t>(</m:t>
                                        </m:r>
                                        <m:r>
                                          <a:rPr lang="it-IT">
                                            <a:latin typeface="Cambria Math" panose="02040503050406030204" pitchFamily="18" charset="0"/>
                                          </a:rPr>
                                          <m:t>𝜃</m:t>
                                        </m:r>
                                        <m:r>
                                          <a:rPr lang="it-IT">
                                            <a:latin typeface="Cambria Math" panose="02040503050406030204" pitchFamily="18" charset="0"/>
                                          </a:rPr>
                                          <m:t>+</m:t>
                                        </m:r>
                                        <m:r>
                                          <a:rPr lang="it-IT">
                                            <a:latin typeface="Cambria Math" panose="02040503050406030204" pitchFamily="18" charset="0"/>
                                          </a:rPr>
                                          <m:t>𝜙</m:t>
                                        </m:r>
                                        <m:r>
                                          <a:rPr lang="it-IT">
                                            <a:latin typeface="Cambria Math" panose="02040503050406030204" pitchFamily="18" charset="0"/>
                                          </a:rPr>
                                          <m:t>)</m:t>
                                        </m:r>
                                      </m:e>
                                    </m:func>
                                  </m:e>
                                </m:func>
                              </m:e>
                            </m:mr>
                            <m:mr>
                              <m:e>
                                <m:r>
                                  <a:rPr lang="it-IT">
                                    <a:latin typeface="Cambria Math" panose="02040503050406030204" pitchFamily="18" charset="0"/>
                                  </a:rPr>
                                  <m:t>𝑦</m:t>
                                </m:r>
                                <m:r>
                                  <a:rPr lang="it-IT">
                                    <a:latin typeface="Cambria Math" panose="02040503050406030204" pitchFamily="18" charset="0"/>
                                  </a:rPr>
                                  <m:t>+</m:t>
                                </m:r>
                                <m:r>
                                  <a:rPr lang="it-IT">
                                    <a:latin typeface="Cambria Math" panose="02040503050406030204" pitchFamily="18" charset="0"/>
                                  </a:rPr>
                                  <m:t>𝑙</m:t>
                                </m:r>
                                <m:func>
                                  <m:funcPr>
                                    <m:ctrlPr>
                                      <a:rPr lang="it-IT" i="1">
                                        <a:latin typeface="Cambria Math" panose="02040503050406030204" pitchFamily="18" charset="0"/>
                                      </a:rPr>
                                    </m:ctrlPr>
                                  </m:funcPr>
                                  <m:fName>
                                    <m:r>
                                      <m:rPr>
                                        <m:sty m:val="p"/>
                                      </m:rPr>
                                      <a:rPr lang="it-IT">
                                        <a:latin typeface="Cambria Math" panose="02040503050406030204" pitchFamily="18" charset="0"/>
                                      </a:rPr>
                                      <m:t>sin</m:t>
                                    </m:r>
                                  </m:fName>
                                  <m:e>
                                    <m:r>
                                      <a:rPr lang="it-IT">
                                        <a:latin typeface="Cambria Math" panose="02040503050406030204" pitchFamily="18" charset="0"/>
                                      </a:rPr>
                                      <m:t>𝜃</m:t>
                                    </m:r>
                                    <m:r>
                                      <a:rPr lang="it-IT">
                                        <a:latin typeface="Cambria Math" panose="02040503050406030204" pitchFamily="18" charset="0"/>
                                      </a:rPr>
                                      <m:t>+</m:t>
                                    </m:r>
                                    <m:r>
                                      <m:rPr>
                                        <m:sty m:val="p"/>
                                      </m:rPr>
                                      <a:rPr lang="it-IT">
                                        <a:latin typeface="Cambria Math" panose="02040503050406030204" pitchFamily="18" charset="0"/>
                                      </a:rPr>
                                      <m:t>Δ</m:t>
                                    </m:r>
                                    <m:func>
                                      <m:funcPr>
                                        <m:ctrlPr>
                                          <a:rPr lang="it-IT" i="1">
                                            <a:latin typeface="Cambria Math" panose="02040503050406030204" pitchFamily="18" charset="0"/>
                                          </a:rPr>
                                        </m:ctrlPr>
                                      </m:funcPr>
                                      <m:fName>
                                        <m:r>
                                          <m:rPr>
                                            <m:sty m:val="p"/>
                                          </m:rPr>
                                          <a:rPr lang="it-IT">
                                            <a:latin typeface="Cambria Math" panose="02040503050406030204" pitchFamily="18" charset="0"/>
                                          </a:rPr>
                                          <m:t>sin</m:t>
                                        </m:r>
                                      </m:fName>
                                      <m:e>
                                        <m:r>
                                          <a:rPr lang="it-IT">
                                            <a:latin typeface="Cambria Math" panose="02040503050406030204" pitchFamily="18" charset="0"/>
                                          </a:rPr>
                                          <m:t>(</m:t>
                                        </m:r>
                                        <m:r>
                                          <a:rPr lang="it-IT">
                                            <a:latin typeface="Cambria Math" panose="02040503050406030204" pitchFamily="18" charset="0"/>
                                          </a:rPr>
                                          <m:t>𝜃</m:t>
                                        </m:r>
                                        <m:r>
                                          <a:rPr lang="it-IT">
                                            <a:latin typeface="Cambria Math" panose="02040503050406030204" pitchFamily="18" charset="0"/>
                                          </a:rPr>
                                          <m:t>+</m:t>
                                        </m:r>
                                        <m:r>
                                          <a:rPr lang="it-IT">
                                            <a:latin typeface="Cambria Math" panose="02040503050406030204" pitchFamily="18" charset="0"/>
                                          </a:rPr>
                                          <m:t>𝜙</m:t>
                                        </m:r>
                                        <m:r>
                                          <a:rPr lang="it-IT">
                                            <a:latin typeface="Cambria Math" panose="02040503050406030204" pitchFamily="18" charset="0"/>
                                          </a:rPr>
                                          <m:t>)</m:t>
                                        </m:r>
                                      </m:e>
                                    </m:func>
                                  </m:e>
                                </m:func>
                              </m:e>
                            </m:mr>
                          </m:m>
                        </m:e>
                      </m:d>
                    </m:oMath>
                  </m:oMathPara>
                </a14:m>
                <a:endParaRPr lang="it-IT" dirty="0"/>
              </a:p>
            </p:txBody>
          </p:sp>
        </mc:Choice>
        <mc:Fallback xmlns="">
          <p:sp>
            <p:nvSpPr>
              <p:cNvPr id="49" name="CasellaDiTesto 48">
                <a:extLst>
                  <a:ext uri="{FF2B5EF4-FFF2-40B4-BE49-F238E27FC236}">
                    <a16:creationId xmlns:a16="http://schemas.microsoft.com/office/drawing/2014/main" id="{0341F5C6-0517-2759-6834-237829FF713A}"/>
                  </a:ext>
                </a:extLst>
              </p:cNvPr>
              <p:cNvSpPr txBox="1">
                <a:spLocks noRot="1" noChangeAspect="1" noMove="1" noResize="1" noEditPoints="1" noAdjustHandles="1" noChangeArrowheads="1" noChangeShapeType="1" noTextEdit="1"/>
              </p:cNvSpPr>
              <p:nvPr/>
            </p:nvSpPr>
            <p:spPr>
              <a:xfrm>
                <a:off x="4034035" y="5974903"/>
                <a:ext cx="4028288" cy="686791"/>
              </a:xfrm>
              <a:prstGeom prst="rect">
                <a:avLst/>
              </a:prstGeom>
              <a:blipFill>
                <a:blip r:embed="rId7"/>
                <a:stretch>
                  <a:fillRect/>
                </a:stretch>
              </a:blipFill>
              <a:ln>
                <a:solidFill>
                  <a:srgbClr val="FFDC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3917D99E-289B-C3CC-283F-5947314D6F57}"/>
                  </a:ext>
                </a:extLst>
              </p:cNvPr>
              <p:cNvSpPr txBox="1"/>
              <p:nvPr/>
            </p:nvSpPr>
            <p:spPr>
              <a:xfrm>
                <a:off x="8705698" y="2448239"/>
                <a:ext cx="2050171" cy="837409"/>
              </a:xfrm>
              <a:prstGeom prst="rect">
                <a:avLst/>
              </a:prstGeom>
              <a:solidFill>
                <a:srgbClr val="FFFF00">
                  <a:alpha val="76000"/>
                </a:srgbClr>
              </a:solidFill>
            </p:spPr>
            <p:txBody>
              <a:bodyPr wrap="square">
                <a:spAutoFit/>
              </a:bodyPr>
              <a:lstStyle/>
              <a:p>
                <a:pPr/>
                <a14:m>
                  <m:oMathPara xmlns:m="http://schemas.openxmlformats.org/officeDocument/2006/math">
                    <m:oMathParaPr>
                      <m:jc m:val="center"/>
                    </m:oMathParaPr>
                    <m:oMath xmlns:m="http://schemas.openxmlformats.org/officeDocument/2006/math">
                      <m:d>
                        <m:dPr>
                          <m:begChr m:val="["/>
                          <m:endChr m:val="]"/>
                          <m:ctrlPr>
                            <a:rPr lang="it-IT" sz="1200" i="1" smtClean="0">
                              <a:latin typeface="Cambria Math" panose="02040503050406030204" pitchFamily="18" charset="0"/>
                            </a:rPr>
                          </m:ctrlPr>
                        </m:dPr>
                        <m:e>
                          <m:m>
                            <m:mPr>
                              <m:mcs>
                                <m:mc>
                                  <m:mcPr>
                                    <m:count m:val="1"/>
                                    <m:mcJc m:val="center"/>
                                  </m:mcPr>
                                </m:mc>
                              </m:mcs>
                              <m:ctrlPr>
                                <a:rPr lang="it-IT" sz="1200" i="1">
                                  <a:latin typeface="Cambria Math" panose="02040503050406030204" pitchFamily="18" charset="0"/>
                                </a:rPr>
                              </m:ctrlPr>
                            </m:mPr>
                            <m:mr>
                              <m:e>
                                <m:m>
                                  <m:mPr>
                                    <m:mcs>
                                      <m:mc>
                                        <m:mcPr>
                                          <m:count m:val="1"/>
                                          <m:mcJc m:val="center"/>
                                        </m:mcPr>
                                      </m:mc>
                                    </m:mcs>
                                    <m:ctrlPr>
                                      <a:rPr lang="it-IT" sz="1200" i="1">
                                        <a:latin typeface="Cambria Math" panose="02040503050406030204" pitchFamily="18" charset="0"/>
                                      </a:rPr>
                                    </m:ctrlPr>
                                  </m:mPr>
                                  <m:mr>
                                    <m:e>
                                      <m:acc>
                                        <m:accPr>
                                          <m:chr m:val="̇"/>
                                          <m:ctrlPr>
                                            <a:rPr lang="it-IT" sz="1200" b="0" i="1" smtClean="0">
                                              <a:latin typeface="Cambria Math" panose="02040503050406030204" pitchFamily="18" charset="0"/>
                                            </a:rPr>
                                          </m:ctrlPr>
                                        </m:accPr>
                                        <m:e>
                                          <m:r>
                                            <a:rPr lang="it-IT" sz="1200" b="0" i="1" smtClean="0">
                                              <a:latin typeface="Cambria Math" panose="02040503050406030204" pitchFamily="18" charset="0"/>
                                            </a:rPr>
                                            <m:t>𝑥</m:t>
                                          </m:r>
                                        </m:e>
                                      </m:acc>
                                    </m:e>
                                  </m:mr>
                                  <m:mr>
                                    <m:e>
                                      <m:acc>
                                        <m:accPr>
                                          <m:chr m:val="̇"/>
                                          <m:ctrlPr>
                                            <a:rPr lang="it-IT" sz="1200" b="0" i="1" smtClean="0">
                                              <a:latin typeface="Cambria Math" panose="02040503050406030204" pitchFamily="18" charset="0"/>
                                            </a:rPr>
                                          </m:ctrlPr>
                                        </m:accPr>
                                        <m:e>
                                          <m:r>
                                            <a:rPr lang="it-IT" sz="1200" b="0" i="1" smtClean="0">
                                              <a:latin typeface="Cambria Math" panose="02040503050406030204" pitchFamily="18" charset="0"/>
                                            </a:rPr>
                                            <m:t>𝑦</m:t>
                                          </m:r>
                                        </m:e>
                                      </m:acc>
                                    </m:e>
                                  </m:mr>
                                </m:m>
                              </m:e>
                            </m:mr>
                            <m:mr>
                              <m:e>
                                <m:m>
                                  <m:mPr>
                                    <m:mcs>
                                      <m:mc>
                                        <m:mcPr>
                                          <m:count m:val="1"/>
                                          <m:mcJc m:val="center"/>
                                        </m:mcPr>
                                      </m:mc>
                                    </m:mcs>
                                    <m:ctrlPr>
                                      <a:rPr lang="it-IT" sz="1200" i="1">
                                        <a:latin typeface="Cambria Math" panose="02040503050406030204" pitchFamily="18" charset="0"/>
                                      </a:rPr>
                                    </m:ctrlPr>
                                  </m:mPr>
                                  <m:mr>
                                    <m:e>
                                      <m:acc>
                                        <m:accPr>
                                          <m:chr m:val="̇"/>
                                          <m:ctrlPr>
                                            <a:rPr lang="it-IT" sz="1200" b="0" i="1" smtClean="0">
                                              <a:latin typeface="Cambria Math" panose="02040503050406030204" pitchFamily="18" charset="0"/>
                                            </a:rPr>
                                          </m:ctrlPr>
                                        </m:accPr>
                                        <m:e>
                                          <m:r>
                                            <a:rPr lang="it-IT" sz="1200" b="0" i="1" smtClean="0">
                                              <a:latin typeface="Cambria Math" panose="02040503050406030204" pitchFamily="18" charset="0"/>
                                            </a:rPr>
                                            <m:t>𝜃</m:t>
                                          </m:r>
                                        </m:e>
                                      </m:acc>
                                    </m:e>
                                  </m:mr>
                                  <m:mr>
                                    <m:e>
                                      <m:acc>
                                        <m:accPr>
                                          <m:chr m:val="̇"/>
                                          <m:ctrlPr>
                                            <a:rPr lang="it-IT" sz="1200" b="0" i="1" smtClean="0">
                                              <a:latin typeface="Cambria Math" panose="02040503050406030204" pitchFamily="18" charset="0"/>
                                            </a:rPr>
                                          </m:ctrlPr>
                                        </m:accPr>
                                        <m:e>
                                          <m:r>
                                            <a:rPr lang="it-IT" sz="1200" b="0" i="1" smtClean="0">
                                              <a:latin typeface="Cambria Math" panose="02040503050406030204" pitchFamily="18" charset="0"/>
                                            </a:rPr>
                                            <m:t>𝜙</m:t>
                                          </m:r>
                                        </m:e>
                                      </m:acc>
                                    </m:e>
                                  </m:mr>
                                </m:m>
                              </m:e>
                            </m:mr>
                          </m:m>
                        </m:e>
                      </m:d>
                      <m:r>
                        <a:rPr lang="it-IT" sz="1200" b="0" i="1" smtClean="0">
                          <a:latin typeface="Cambria Math" panose="02040503050406030204" pitchFamily="18" charset="0"/>
                        </a:rPr>
                        <m:t>=</m:t>
                      </m:r>
                      <m:d>
                        <m:dPr>
                          <m:begChr m:val="["/>
                          <m:endChr m:val="]"/>
                          <m:ctrlPr>
                            <a:rPr lang="it-IT" sz="1200" i="1">
                              <a:latin typeface="Cambria Math" panose="02040503050406030204" pitchFamily="18" charset="0"/>
                            </a:rPr>
                          </m:ctrlPr>
                        </m:dPr>
                        <m:e>
                          <m:m>
                            <m:mPr>
                              <m:mcs>
                                <m:mc>
                                  <m:mcPr>
                                    <m:count m:val="1"/>
                                    <m:mcJc m:val="center"/>
                                  </m:mcPr>
                                </m:mc>
                              </m:mcs>
                              <m:ctrlPr>
                                <a:rPr lang="it-IT" sz="1200" i="1">
                                  <a:latin typeface="Cambria Math" panose="02040503050406030204" pitchFamily="18" charset="0"/>
                                </a:rPr>
                              </m:ctrlPr>
                            </m:mPr>
                            <m:mr>
                              <m:e>
                                <m:m>
                                  <m:mPr>
                                    <m:mcs>
                                      <m:mc>
                                        <m:mcPr>
                                          <m:count m:val="1"/>
                                          <m:mcJc m:val="center"/>
                                        </m:mcPr>
                                      </m:mc>
                                    </m:mcs>
                                    <m:ctrlPr>
                                      <a:rPr lang="it-IT" sz="1200" i="1">
                                        <a:latin typeface="Cambria Math" panose="02040503050406030204" pitchFamily="18" charset="0"/>
                                      </a:rPr>
                                    </m:ctrlPr>
                                  </m:mPr>
                                  <m:mr>
                                    <m:e>
                                      <m:func>
                                        <m:funcPr>
                                          <m:ctrlPr>
                                            <a:rPr lang="it-IT" sz="1200" i="1" smtClean="0">
                                              <a:latin typeface="Cambria Math" panose="02040503050406030204" pitchFamily="18" charset="0"/>
                                            </a:rPr>
                                          </m:ctrlPr>
                                        </m:funcPr>
                                        <m:fName>
                                          <m:r>
                                            <m:rPr>
                                              <m:sty m:val="p"/>
                                              <m:brk m:alnAt="7"/>
                                            </m:rPr>
                                            <a:rPr lang="it-IT" sz="1200" i="0" smtClean="0">
                                              <a:latin typeface="Cambria Math" panose="02040503050406030204" pitchFamily="18" charset="0"/>
                                            </a:rPr>
                                            <m:t>c</m:t>
                                          </m:r>
                                          <m:r>
                                            <m:rPr>
                                              <m:sty m:val="p"/>
                                            </m:rPr>
                                            <a:rPr lang="it-IT" sz="1200" i="0" smtClean="0">
                                              <a:latin typeface="Cambria Math" panose="02040503050406030204" pitchFamily="18" charset="0"/>
                                            </a:rPr>
                                            <m:t>os</m:t>
                                          </m:r>
                                        </m:fName>
                                        <m:e>
                                          <m:r>
                                            <m:rPr>
                                              <m:brk m:alnAt="7"/>
                                            </m:rPr>
                                            <a:rPr lang="it-IT" sz="1200" b="0" i="1" smtClean="0">
                                              <a:latin typeface="Cambria Math" panose="02040503050406030204" pitchFamily="18" charset="0"/>
                                            </a:rPr>
                                            <m:t>𝜃</m:t>
                                          </m:r>
                                        </m:e>
                                      </m:func>
                                    </m:e>
                                  </m:mr>
                                  <m:mr>
                                    <m:e>
                                      <m:func>
                                        <m:funcPr>
                                          <m:ctrlPr>
                                            <a:rPr lang="it-IT" sz="1200" i="1" smtClean="0">
                                              <a:latin typeface="Cambria Math" panose="02040503050406030204" pitchFamily="18" charset="0"/>
                                            </a:rPr>
                                          </m:ctrlPr>
                                        </m:funcPr>
                                        <m:fName>
                                          <m:r>
                                            <m:rPr>
                                              <m:sty m:val="p"/>
                                            </m:rPr>
                                            <a:rPr lang="it-IT" sz="1200" i="0" smtClean="0">
                                              <a:latin typeface="Cambria Math" panose="02040503050406030204" pitchFamily="18" charset="0"/>
                                            </a:rPr>
                                            <m:t>sin</m:t>
                                          </m:r>
                                        </m:fName>
                                        <m:e>
                                          <m:r>
                                            <a:rPr lang="it-IT" sz="1200" b="0" i="1" smtClean="0">
                                              <a:latin typeface="Cambria Math" panose="02040503050406030204" pitchFamily="18" charset="0"/>
                                            </a:rPr>
                                            <m:t>𝜃</m:t>
                                          </m:r>
                                        </m:e>
                                      </m:func>
                                    </m:e>
                                  </m:mr>
                                </m:m>
                              </m:e>
                            </m:mr>
                            <m:mr>
                              <m:e>
                                <m:m>
                                  <m:mPr>
                                    <m:mcs>
                                      <m:mc>
                                        <m:mcPr>
                                          <m:count m:val="1"/>
                                          <m:mcJc m:val="center"/>
                                        </m:mcPr>
                                      </m:mc>
                                    </m:mcs>
                                    <m:ctrlPr>
                                      <a:rPr lang="it-IT" sz="1200" i="1">
                                        <a:latin typeface="Cambria Math" panose="02040503050406030204" pitchFamily="18" charset="0"/>
                                      </a:rPr>
                                    </m:ctrlPr>
                                  </m:mPr>
                                  <m:mr>
                                    <m:e>
                                      <m:func>
                                        <m:funcPr>
                                          <m:ctrlPr>
                                            <a:rPr lang="it-IT" sz="1200" i="1" smtClean="0">
                                              <a:latin typeface="Cambria Math" panose="02040503050406030204" pitchFamily="18" charset="0"/>
                                            </a:rPr>
                                          </m:ctrlPr>
                                        </m:funcPr>
                                        <m:fName>
                                          <m:r>
                                            <m:rPr>
                                              <m:sty m:val="p"/>
                                              <m:brk m:alnAt="7"/>
                                            </m:rPr>
                                            <a:rPr lang="it-IT" sz="1200" i="0" smtClean="0">
                                              <a:latin typeface="Cambria Math" panose="02040503050406030204" pitchFamily="18" charset="0"/>
                                            </a:rPr>
                                            <m:t>t</m:t>
                                          </m:r>
                                          <m:r>
                                            <m:rPr>
                                              <m:sty m:val="p"/>
                                            </m:rPr>
                                            <a:rPr lang="it-IT" sz="1200" i="0" smtClean="0">
                                              <a:latin typeface="Cambria Math" panose="02040503050406030204" pitchFamily="18" charset="0"/>
                                            </a:rPr>
                                            <m:t>an</m:t>
                                          </m:r>
                                        </m:fName>
                                        <m:e>
                                          <m:r>
                                            <m:rPr>
                                              <m:brk m:alnAt="7"/>
                                            </m:rPr>
                                            <a:rPr lang="it-IT" sz="1200" b="0" i="1" smtClean="0">
                                              <a:latin typeface="Cambria Math" panose="02040503050406030204" pitchFamily="18" charset="0"/>
                                            </a:rPr>
                                            <m:t>𝜙</m:t>
                                          </m:r>
                                          <m:r>
                                            <a:rPr lang="it-IT" sz="1200" b="0" i="1" smtClean="0">
                                              <a:latin typeface="Cambria Math" panose="02040503050406030204" pitchFamily="18" charset="0"/>
                                            </a:rPr>
                                            <m:t>/</m:t>
                                          </m:r>
                                          <m:r>
                                            <a:rPr lang="it-IT" sz="1200" b="0" i="1" smtClean="0">
                                              <a:latin typeface="Cambria Math" panose="02040503050406030204" pitchFamily="18" charset="0"/>
                                            </a:rPr>
                                            <m:t>𝑙</m:t>
                                          </m:r>
                                        </m:e>
                                      </m:func>
                                    </m:e>
                                  </m:mr>
                                  <m:mr>
                                    <m:e>
                                      <m:r>
                                        <a:rPr lang="it-IT" sz="1200" b="0" i="1" smtClean="0">
                                          <a:latin typeface="Cambria Math" panose="02040503050406030204" pitchFamily="18" charset="0"/>
                                        </a:rPr>
                                        <m:t>0</m:t>
                                      </m:r>
                                    </m:e>
                                  </m:mr>
                                </m:m>
                              </m:e>
                            </m:mr>
                          </m:m>
                        </m:e>
                      </m:d>
                      <m:r>
                        <a:rPr lang="it-IT" sz="1200" b="0" i="1" smtClean="0">
                          <a:latin typeface="Cambria Math" panose="02040503050406030204" pitchFamily="18" charset="0"/>
                        </a:rPr>
                        <m:t>𝑣</m:t>
                      </m:r>
                      <m:r>
                        <a:rPr lang="it-IT" sz="1200" b="0" i="1" smtClean="0">
                          <a:latin typeface="Cambria Math" panose="02040503050406030204" pitchFamily="18" charset="0"/>
                        </a:rPr>
                        <m:t>+</m:t>
                      </m:r>
                      <m:d>
                        <m:dPr>
                          <m:begChr m:val="["/>
                          <m:endChr m:val="]"/>
                          <m:ctrlPr>
                            <a:rPr lang="it-IT" sz="1200" i="1">
                              <a:latin typeface="Cambria Math" panose="02040503050406030204" pitchFamily="18" charset="0"/>
                            </a:rPr>
                          </m:ctrlPr>
                        </m:dPr>
                        <m:e>
                          <m:m>
                            <m:mPr>
                              <m:mcs>
                                <m:mc>
                                  <m:mcPr>
                                    <m:count m:val="1"/>
                                    <m:mcJc m:val="center"/>
                                  </m:mcPr>
                                </m:mc>
                              </m:mcs>
                              <m:ctrlPr>
                                <a:rPr lang="it-IT" sz="1200" i="1">
                                  <a:latin typeface="Cambria Math" panose="02040503050406030204" pitchFamily="18" charset="0"/>
                                </a:rPr>
                              </m:ctrlPr>
                            </m:mPr>
                            <m:mr>
                              <m:e>
                                <m:m>
                                  <m:mPr>
                                    <m:mcs>
                                      <m:mc>
                                        <m:mcPr>
                                          <m:count m:val="1"/>
                                          <m:mcJc m:val="center"/>
                                        </m:mcPr>
                                      </m:mc>
                                    </m:mcs>
                                    <m:ctrlPr>
                                      <a:rPr lang="it-IT" sz="1200" i="1">
                                        <a:latin typeface="Cambria Math" panose="02040503050406030204" pitchFamily="18" charset="0"/>
                                      </a:rPr>
                                    </m:ctrlPr>
                                  </m:mPr>
                                  <m:mr>
                                    <m:e>
                                      <m:r>
                                        <m:rPr>
                                          <m:brk m:alnAt="7"/>
                                        </m:rPr>
                                        <a:rPr lang="it-IT" sz="1200" b="0" i="1" smtClean="0">
                                          <a:latin typeface="Cambria Math" panose="02040503050406030204" pitchFamily="18" charset="0"/>
                                        </a:rPr>
                                        <m:t>0</m:t>
                                      </m:r>
                                    </m:e>
                                  </m:mr>
                                  <m:mr>
                                    <m:e>
                                      <m:r>
                                        <a:rPr lang="it-IT" sz="1200" b="0" i="1" smtClean="0">
                                          <a:latin typeface="Cambria Math" panose="02040503050406030204" pitchFamily="18" charset="0"/>
                                        </a:rPr>
                                        <m:t>0</m:t>
                                      </m:r>
                                    </m:e>
                                  </m:mr>
                                </m:m>
                              </m:e>
                            </m:mr>
                            <m:mr>
                              <m:e>
                                <m:m>
                                  <m:mPr>
                                    <m:mcs>
                                      <m:mc>
                                        <m:mcPr>
                                          <m:count m:val="1"/>
                                          <m:mcJc m:val="center"/>
                                        </m:mcPr>
                                      </m:mc>
                                    </m:mcs>
                                    <m:ctrlPr>
                                      <a:rPr lang="it-IT" sz="1200" i="1">
                                        <a:latin typeface="Cambria Math" panose="02040503050406030204" pitchFamily="18" charset="0"/>
                                      </a:rPr>
                                    </m:ctrlPr>
                                  </m:mPr>
                                  <m:mr>
                                    <m:e>
                                      <m:r>
                                        <m:rPr>
                                          <m:brk m:alnAt="7"/>
                                        </m:rPr>
                                        <a:rPr lang="it-IT" sz="1200" b="0" i="1" smtClean="0">
                                          <a:latin typeface="Cambria Math" panose="02040503050406030204" pitchFamily="18" charset="0"/>
                                        </a:rPr>
                                        <m:t>0</m:t>
                                      </m:r>
                                    </m:e>
                                  </m:mr>
                                  <m:mr>
                                    <m:e>
                                      <m:r>
                                        <a:rPr lang="it-IT" sz="1200" b="0" i="1" smtClean="0">
                                          <a:latin typeface="Cambria Math" panose="02040503050406030204" pitchFamily="18" charset="0"/>
                                        </a:rPr>
                                        <m:t>1</m:t>
                                      </m:r>
                                    </m:e>
                                  </m:mr>
                                </m:m>
                              </m:e>
                            </m:mr>
                          </m:m>
                        </m:e>
                      </m:d>
                      <m:r>
                        <a:rPr lang="it-IT" sz="1200" b="0" i="1" smtClean="0">
                          <a:latin typeface="Cambria Math" panose="02040503050406030204" pitchFamily="18" charset="0"/>
                        </a:rPr>
                        <m:t>𝜔</m:t>
                      </m:r>
                    </m:oMath>
                  </m:oMathPara>
                </a14:m>
                <a:endParaRPr lang="it-IT" sz="1200" dirty="0"/>
              </a:p>
            </p:txBody>
          </p:sp>
        </mc:Choice>
        <mc:Fallback xmlns="">
          <p:sp>
            <p:nvSpPr>
              <p:cNvPr id="6" name="CasellaDiTesto 5">
                <a:extLst>
                  <a:ext uri="{FF2B5EF4-FFF2-40B4-BE49-F238E27FC236}">
                    <a16:creationId xmlns:a16="http://schemas.microsoft.com/office/drawing/2014/main" id="{3917D99E-289B-C3CC-283F-5947314D6F57}"/>
                  </a:ext>
                </a:extLst>
              </p:cNvPr>
              <p:cNvSpPr txBox="1">
                <a:spLocks noRot="1" noChangeAspect="1" noMove="1" noResize="1" noEditPoints="1" noAdjustHandles="1" noChangeArrowheads="1" noChangeShapeType="1" noTextEdit="1"/>
              </p:cNvSpPr>
              <p:nvPr/>
            </p:nvSpPr>
            <p:spPr>
              <a:xfrm>
                <a:off x="8705698" y="2448239"/>
                <a:ext cx="2050171" cy="83740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asellaDiTesto 51">
                <a:extLst>
                  <a:ext uri="{FF2B5EF4-FFF2-40B4-BE49-F238E27FC236}">
                    <a16:creationId xmlns:a16="http://schemas.microsoft.com/office/drawing/2014/main" id="{D19CD631-A196-7254-E160-6486201CC434}"/>
                  </a:ext>
                </a:extLst>
              </p:cNvPr>
              <p:cNvSpPr txBox="1"/>
              <p:nvPr/>
            </p:nvSpPr>
            <p:spPr>
              <a:xfrm>
                <a:off x="4771652" y="2403675"/>
                <a:ext cx="1787164" cy="976036"/>
              </a:xfrm>
              <a:prstGeom prst="rect">
                <a:avLst/>
              </a:prstGeom>
              <a:solidFill>
                <a:srgbClr val="FFFF00">
                  <a:alpha val="76000"/>
                </a:srgbClr>
              </a:solidFill>
            </p:spPr>
            <p:txBody>
              <a:bodyPr wrap="square">
                <a:spAutoFit/>
              </a:bodyPr>
              <a:lstStyle>
                <a:defPPr>
                  <a:defRPr lang="it-IT"/>
                </a:defPPr>
                <a:lvl1pPr>
                  <a:defRPr sz="1200" i="1">
                    <a:latin typeface="Cambria Math" panose="02040503050406030204" pitchFamily="18" charset="0"/>
                  </a:defRPr>
                </a:lvl1pPr>
              </a:lstStyle>
              <a:p>
                <a14:m>
                  <m:oMath xmlns:m="http://schemas.openxmlformats.org/officeDocument/2006/math">
                    <m:m>
                      <m:mPr>
                        <m:mcs>
                          <m:mc>
                            <m:mcPr>
                              <m:count m:val="1"/>
                              <m:mcJc m:val="center"/>
                            </m:mcPr>
                          </m:mc>
                        </m:mcs>
                        <m:ctrlPr>
                          <a:rPr lang="it-IT" i="1" smtClean="0">
                            <a:latin typeface="Cambria Math" panose="02040503050406030204" pitchFamily="18" charset="0"/>
                          </a:rPr>
                        </m:ctrlPr>
                      </m:mPr>
                      <m:mr>
                        <m:e>
                          <m:sSub>
                            <m:sSubPr>
                              <m:ctrlPr>
                                <a:rPr lang="it-IT" i="1">
                                  <a:latin typeface="Cambria Math" panose="02040503050406030204" pitchFamily="18" charset="0"/>
                                </a:rPr>
                              </m:ctrlPr>
                            </m:sSubPr>
                            <m:e>
                              <m:r>
                                <m:rPr>
                                  <m:brk m:alnAt="7"/>
                                </m:rPr>
                                <a:rPr lang="it-IT">
                                  <a:latin typeface="Cambria Math" panose="02040503050406030204" pitchFamily="18" charset="0"/>
                                </a:rPr>
                                <m:t>𝑘</m:t>
                              </m:r>
                            </m:e>
                            <m:sub>
                              <m:r>
                                <m:rPr>
                                  <m:brk m:alnAt="7"/>
                                </m:rPr>
                                <a:rPr lang="it-IT">
                                  <a:latin typeface="Cambria Math" panose="02040503050406030204" pitchFamily="18" charset="0"/>
                                </a:rPr>
                                <m:t>1</m:t>
                              </m:r>
                            </m:sub>
                          </m:sSub>
                          <m:r>
                            <m:rPr>
                              <m:brk m:alnAt="7"/>
                            </m:rPr>
                            <a:rPr lang="it-IT">
                              <a:latin typeface="Cambria Math" panose="02040503050406030204" pitchFamily="18" charset="0"/>
                            </a:rPr>
                            <m:t>=</m:t>
                          </m:r>
                          <m:r>
                            <m:rPr>
                              <m:brk m:alnAt="7"/>
                            </m:rPr>
                            <a:rPr lang="en-US" b="0" i="1" smtClean="0">
                              <a:latin typeface="Cambria Math" panose="02040503050406030204" pitchFamily="18" charset="0"/>
                            </a:rPr>
                            <m:t>2</m:t>
                          </m:r>
                        </m:e>
                      </m:mr>
                      <m:mr>
                        <m:e>
                          <m:sSub>
                            <m:sSubPr>
                              <m:ctrlPr>
                                <a:rPr lang="it-IT" i="1">
                                  <a:latin typeface="Cambria Math" panose="02040503050406030204" pitchFamily="18" charset="0"/>
                                </a:rPr>
                              </m:ctrlPr>
                            </m:sSubPr>
                            <m:e>
                              <m:r>
                                <a:rPr lang="it-IT">
                                  <a:latin typeface="Cambria Math" panose="02040503050406030204" pitchFamily="18" charset="0"/>
                                </a:rPr>
                                <m:t>𝑘</m:t>
                              </m:r>
                            </m:e>
                            <m:sub>
                              <m:r>
                                <a:rPr lang="it-IT" b="0" i="1" smtClean="0">
                                  <a:latin typeface="Cambria Math" panose="02040503050406030204" pitchFamily="18" charset="0"/>
                                </a:rPr>
                                <m:t>2</m:t>
                              </m:r>
                            </m:sub>
                          </m:sSub>
                          <m:r>
                            <a:rPr lang="it-IT">
                              <a:latin typeface="Cambria Math" panose="02040503050406030204" pitchFamily="18" charset="0"/>
                            </a:rPr>
                            <m:t>=</m:t>
                          </m:r>
                          <m:r>
                            <a:rPr lang="en-US" b="0" i="1" smtClean="0">
                              <a:latin typeface="Cambria Math" panose="02040503050406030204" pitchFamily="18" charset="0"/>
                            </a:rPr>
                            <m:t>2</m:t>
                          </m:r>
                        </m:e>
                      </m:mr>
                    </m:m>
                    <m:r>
                      <a:rPr lang="it-IT">
                        <a:latin typeface="Cambria Math" panose="02040503050406030204" pitchFamily="18" charset="0"/>
                      </a:rPr>
                      <m:t> </m:t>
                    </m:r>
                  </m:oMath>
                </a14:m>
                <a:r>
                  <a:rPr lang="it-IT" dirty="0"/>
                  <a:t>   RRT*</a:t>
                </a:r>
              </a:p>
              <a:p>
                <a:r>
                  <a:rPr lang="it-IT" dirty="0"/>
                  <a:t> </a:t>
                </a:r>
              </a:p>
              <a:p>
                <a14:m>
                  <m:oMath xmlns:m="http://schemas.openxmlformats.org/officeDocument/2006/math">
                    <m:m>
                      <m:mPr>
                        <m:mcs>
                          <m:mc>
                            <m:mcPr>
                              <m:count m:val="1"/>
                              <m:mcJc m:val="center"/>
                            </m:mcPr>
                          </m:mc>
                        </m:mcs>
                        <m:ctrlPr>
                          <a:rPr lang="it-IT" i="1">
                            <a:latin typeface="Cambria Math" panose="02040503050406030204" pitchFamily="18" charset="0"/>
                          </a:rPr>
                        </m:ctrlPr>
                      </m:mPr>
                      <m:mr>
                        <m:e>
                          <m:sSub>
                            <m:sSubPr>
                              <m:ctrlPr>
                                <a:rPr lang="it-IT" i="1">
                                  <a:latin typeface="Cambria Math" panose="02040503050406030204" pitchFamily="18" charset="0"/>
                                </a:rPr>
                              </m:ctrlPr>
                            </m:sSubPr>
                            <m:e>
                              <m:r>
                                <m:rPr>
                                  <m:brk m:alnAt="7"/>
                                </m:rPr>
                                <a:rPr lang="it-IT">
                                  <a:latin typeface="Cambria Math" panose="02040503050406030204" pitchFamily="18" charset="0"/>
                                </a:rPr>
                                <m:t>𝑘</m:t>
                              </m:r>
                            </m:e>
                            <m:sub>
                              <m:r>
                                <m:rPr>
                                  <m:brk m:alnAt="7"/>
                                </m:rPr>
                                <a:rPr lang="it-IT">
                                  <a:latin typeface="Cambria Math" panose="02040503050406030204" pitchFamily="18" charset="0"/>
                                </a:rPr>
                                <m:t>1</m:t>
                              </m:r>
                            </m:sub>
                          </m:sSub>
                          <m:r>
                            <m:rPr>
                              <m:brk m:alnAt="7"/>
                            </m:rPr>
                            <a:rPr lang="it-IT">
                              <a:latin typeface="Cambria Math" panose="02040503050406030204" pitchFamily="18" charset="0"/>
                            </a:rPr>
                            <m:t>=</m:t>
                          </m:r>
                          <m:r>
                            <m:rPr>
                              <m:brk m:alnAt="7"/>
                            </m:rPr>
                            <a:rPr lang="en-US" b="0" i="1" smtClean="0">
                              <a:latin typeface="Cambria Math" panose="02040503050406030204" pitchFamily="18" charset="0"/>
                            </a:rPr>
                            <m:t>4</m:t>
                          </m:r>
                          <m:r>
                            <a:rPr lang="it-IT" b="0" i="1" smtClean="0">
                              <a:latin typeface="Cambria Math" panose="02040503050406030204" pitchFamily="18" charset="0"/>
                            </a:rPr>
                            <m:t>0</m:t>
                          </m:r>
                        </m:e>
                      </m:mr>
                      <m:mr>
                        <m:e>
                          <m:sSub>
                            <m:sSubPr>
                              <m:ctrlPr>
                                <a:rPr lang="it-IT" i="1">
                                  <a:latin typeface="Cambria Math" panose="02040503050406030204" pitchFamily="18" charset="0"/>
                                </a:rPr>
                              </m:ctrlPr>
                            </m:sSubPr>
                            <m:e>
                              <m:r>
                                <a:rPr lang="it-IT">
                                  <a:latin typeface="Cambria Math" panose="02040503050406030204" pitchFamily="18" charset="0"/>
                                </a:rPr>
                                <m:t>𝑘</m:t>
                              </m:r>
                            </m:e>
                            <m:sub>
                              <m:r>
                                <a:rPr lang="it-IT" b="0" i="1" smtClean="0">
                                  <a:latin typeface="Cambria Math" panose="02040503050406030204" pitchFamily="18" charset="0"/>
                                </a:rPr>
                                <m:t>2</m:t>
                              </m:r>
                            </m:sub>
                          </m:sSub>
                          <m:r>
                            <a:rPr lang="it-IT">
                              <a:latin typeface="Cambria Math" panose="02040503050406030204" pitchFamily="18" charset="0"/>
                            </a:rPr>
                            <m:t>=</m:t>
                          </m:r>
                          <m:r>
                            <a:rPr lang="en-US" b="0" i="1" smtClean="0">
                              <a:latin typeface="Cambria Math" panose="02040503050406030204" pitchFamily="18" charset="0"/>
                            </a:rPr>
                            <m:t>4</m:t>
                          </m:r>
                          <m:r>
                            <a:rPr lang="it-IT" b="0" i="1" smtClean="0">
                              <a:latin typeface="Cambria Math" panose="02040503050406030204" pitchFamily="18" charset="0"/>
                            </a:rPr>
                            <m:t>0</m:t>
                          </m:r>
                        </m:e>
                      </m:mr>
                    </m:m>
                    <m:r>
                      <a:rPr lang="it-IT">
                        <a:latin typeface="Cambria Math" panose="02040503050406030204" pitchFamily="18" charset="0"/>
                      </a:rPr>
                      <m:t> </m:t>
                    </m:r>
                  </m:oMath>
                </a14:m>
                <a:r>
                  <a:rPr lang="it-IT" dirty="0"/>
                  <a:t> </a:t>
                </a:r>
                <a:r>
                  <a:rPr lang="it-IT" dirty="0" err="1"/>
                  <a:t>Dijkstra</a:t>
                </a:r>
                <a:r>
                  <a:rPr lang="it-IT" dirty="0"/>
                  <a:t> - A*</a:t>
                </a:r>
              </a:p>
            </p:txBody>
          </p:sp>
        </mc:Choice>
        <mc:Fallback xmlns="">
          <p:sp>
            <p:nvSpPr>
              <p:cNvPr id="52" name="CasellaDiTesto 51">
                <a:extLst>
                  <a:ext uri="{FF2B5EF4-FFF2-40B4-BE49-F238E27FC236}">
                    <a16:creationId xmlns:a16="http://schemas.microsoft.com/office/drawing/2014/main" id="{D19CD631-A196-7254-E160-6486201CC434}"/>
                  </a:ext>
                </a:extLst>
              </p:cNvPr>
              <p:cNvSpPr txBox="1">
                <a:spLocks noRot="1" noChangeAspect="1" noMove="1" noResize="1" noEditPoints="1" noAdjustHandles="1" noChangeArrowheads="1" noChangeShapeType="1" noTextEdit="1"/>
              </p:cNvSpPr>
              <p:nvPr/>
            </p:nvSpPr>
            <p:spPr>
              <a:xfrm>
                <a:off x="4771652" y="2403675"/>
                <a:ext cx="1787164" cy="97603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ECE5BC50-4807-18D5-EAE0-B93CAC9C3FFF}"/>
                  </a:ext>
                </a:extLst>
              </p:cNvPr>
              <p:cNvSpPr txBox="1"/>
              <p:nvPr/>
            </p:nvSpPr>
            <p:spPr>
              <a:xfrm>
                <a:off x="8786537" y="4477746"/>
                <a:ext cx="2497570" cy="604717"/>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it-IT" sz="2000" i="1" smtClean="0">
                              <a:latin typeface="Cambria Math" panose="02040503050406030204" pitchFamily="18" charset="0"/>
                            </a:rPr>
                          </m:ctrlPr>
                        </m:dPr>
                        <m:e>
                          <m:m>
                            <m:mPr>
                              <m:mcs>
                                <m:mc>
                                  <m:mcPr>
                                    <m:count m:val="1"/>
                                    <m:mcJc m:val="center"/>
                                  </m:mcPr>
                                </m:mc>
                              </m:mcs>
                              <m:ctrlPr>
                                <a:rPr lang="it-IT" sz="2000" i="1" smtClean="0">
                                  <a:latin typeface="Cambria Math" panose="02040503050406030204" pitchFamily="18" charset="0"/>
                                </a:rPr>
                              </m:ctrlPr>
                            </m:mPr>
                            <m:mr>
                              <m:e>
                                <m:r>
                                  <a:rPr lang="it-IT" sz="2000" i="1" smtClean="0">
                                    <a:latin typeface="Cambria Math" panose="02040503050406030204" pitchFamily="18" charset="0"/>
                                  </a:rPr>
                                  <m:t>𝑣</m:t>
                                </m:r>
                              </m:e>
                            </m:mr>
                            <m:mr>
                              <m:e>
                                <m:r>
                                  <a:rPr lang="it-IT" sz="2000" b="0" i="1" smtClean="0">
                                    <a:latin typeface="Cambria Math" panose="02040503050406030204" pitchFamily="18" charset="0"/>
                                  </a:rPr>
                                  <m:t>𝜔</m:t>
                                </m:r>
                              </m:e>
                            </m:mr>
                          </m:m>
                        </m:e>
                      </m:d>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𝑇</m:t>
                          </m:r>
                        </m:e>
                        <m:sup>
                          <m:r>
                            <a:rPr lang="it-IT" sz="2000" b="0" i="1" smtClean="0">
                              <a:latin typeface="Cambria Math" panose="02040503050406030204" pitchFamily="18" charset="0"/>
                            </a:rPr>
                            <m:t>−1</m:t>
                          </m:r>
                        </m:sup>
                      </m:sSup>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𝜃</m:t>
                          </m:r>
                          <m:r>
                            <a:rPr lang="it-IT" sz="2000" b="0" i="1" smtClean="0">
                              <a:latin typeface="Cambria Math" panose="02040503050406030204" pitchFamily="18" charset="0"/>
                            </a:rPr>
                            <m:t>,</m:t>
                          </m:r>
                          <m:r>
                            <a:rPr lang="it-IT" sz="2000" b="0" i="1" smtClean="0">
                              <a:latin typeface="Cambria Math" panose="02040503050406030204" pitchFamily="18" charset="0"/>
                            </a:rPr>
                            <m:t>𝜙</m:t>
                          </m:r>
                        </m:e>
                      </m:d>
                      <m:d>
                        <m:dPr>
                          <m:begChr m:val="["/>
                          <m:endChr m:val="]"/>
                          <m:ctrlPr>
                            <a:rPr lang="it-IT" sz="2000" i="1">
                              <a:latin typeface="Cambria Math" panose="02040503050406030204" pitchFamily="18" charset="0"/>
                            </a:rPr>
                          </m:ctrlPr>
                        </m:dPr>
                        <m:e>
                          <m:m>
                            <m:mPr>
                              <m:mcs>
                                <m:mc>
                                  <m:mcPr>
                                    <m:count m:val="1"/>
                                    <m:mcJc m:val="center"/>
                                  </m:mcPr>
                                </m:mc>
                              </m:mcs>
                              <m:ctrlPr>
                                <a:rPr lang="it-IT" sz="2000" i="1" smtClean="0">
                                  <a:latin typeface="Cambria Math" panose="02040503050406030204" pitchFamily="18" charset="0"/>
                                </a:rPr>
                              </m:ctrlPr>
                            </m:mPr>
                            <m:mr>
                              <m:e>
                                <m:sSub>
                                  <m:sSubPr>
                                    <m:ctrlPr>
                                      <a:rPr lang="it-IT" sz="2000" i="1">
                                        <a:latin typeface="Cambria Math" panose="02040503050406030204" pitchFamily="18" charset="0"/>
                                      </a:rPr>
                                    </m:ctrlPr>
                                  </m:sSubPr>
                                  <m:e>
                                    <m:r>
                                      <a:rPr lang="it-IT" sz="2000" i="1">
                                        <a:latin typeface="Cambria Math" panose="02040503050406030204" pitchFamily="18" charset="0"/>
                                      </a:rPr>
                                      <m:t>𝑢</m:t>
                                    </m:r>
                                  </m:e>
                                  <m:sub>
                                    <m:r>
                                      <a:rPr lang="it-IT" sz="2000" i="1">
                                        <a:latin typeface="Cambria Math" panose="02040503050406030204" pitchFamily="18" charset="0"/>
                                      </a:rPr>
                                      <m:t>1</m:t>
                                    </m:r>
                                  </m:sub>
                                </m:sSub>
                              </m:e>
                            </m:mr>
                            <m:m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𝑢</m:t>
                                    </m:r>
                                  </m:e>
                                  <m:sub>
                                    <m:r>
                                      <a:rPr lang="it-IT" sz="2000" b="0" i="1" smtClean="0">
                                        <a:latin typeface="Cambria Math" panose="02040503050406030204" pitchFamily="18" charset="0"/>
                                      </a:rPr>
                                      <m:t>2</m:t>
                                    </m:r>
                                  </m:sub>
                                </m:sSub>
                              </m:e>
                            </m:mr>
                          </m:m>
                        </m:e>
                      </m:d>
                    </m:oMath>
                  </m:oMathPara>
                </a14:m>
                <a:endParaRPr lang="it-IT" sz="2000" dirty="0"/>
              </a:p>
            </p:txBody>
          </p:sp>
        </mc:Choice>
        <mc:Fallback xmlns="">
          <p:sp>
            <p:nvSpPr>
              <p:cNvPr id="8" name="CasellaDiTesto 7">
                <a:extLst>
                  <a:ext uri="{FF2B5EF4-FFF2-40B4-BE49-F238E27FC236}">
                    <a16:creationId xmlns:a16="http://schemas.microsoft.com/office/drawing/2014/main" id="{ECE5BC50-4807-18D5-EAE0-B93CAC9C3FFF}"/>
                  </a:ext>
                </a:extLst>
              </p:cNvPr>
              <p:cNvSpPr txBox="1">
                <a:spLocks noRot="1" noChangeAspect="1" noMove="1" noResize="1" noEditPoints="1" noAdjustHandles="1" noChangeArrowheads="1" noChangeShapeType="1" noTextEdit="1"/>
              </p:cNvSpPr>
              <p:nvPr/>
            </p:nvSpPr>
            <p:spPr>
              <a:xfrm>
                <a:off x="8786537" y="4477746"/>
                <a:ext cx="2497570" cy="604717"/>
              </a:xfrm>
              <a:prstGeom prst="rect">
                <a:avLst/>
              </a:prstGeom>
              <a:blipFill>
                <a:blip r:embed="rId10"/>
                <a:stretch>
                  <a:fillRect/>
                </a:stretch>
              </a:blipFill>
              <a:ln>
                <a:solidFill>
                  <a:schemeClr val="tx2"/>
                </a:solidFill>
              </a:ln>
            </p:spPr>
            <p:txBody>
              <a:bodyPr/>
              <a:lstStyle/>
              <a:p>
                <a:r>
                  <a:rPr lang="en-US">
                    <a:noFill/>
                  </a:rPr>
                  <a:t> </a:t>
                </a:r>
              </a:p>
            </p:txBody>
          </p:sp>
        </mc:Fallback>
      </mc:AlternateContent>
      <p:cxnSp>
        <p:nvCxnSpPr>
          <p:cNvPr id="55" name="Connettore curvo 54">
            <a:extLst>
              <a:ext uri="{FF2B5EF4-FFF2-40B4-BE49-F238E27FC236}">
                <a16:creationId xmlns:a16="http://schemas.microsoft.com/office/drawing/2014/main" id="{58CA5A07-0394-1ED1-EDE6-F9E4A48CB775}"/>
              </a:ext>
            </a:extLst>
          </p:cNvPr>
          <p:cNvCxnSpPr>
            <a:cxnSpLocks/>
            <a:stCxn id="8" idx="1"/>
          </p:cNvCxnSpPr>
          <p:nvPr/>
        </p:nvCxnSpPr>
        <p:spPr>
          <a:xfrm rot="10800000">
            <a:off x="8051129" y="3957117"/>
            <a:ext cx="735408" cy="822989"/>
          </a:xfrm>
          <a:prstGeom prst="curvedConnector2">
            <a:avLst/>
          </a:prstGeom>
          <a:ln>
            <a:solidFill>
              <a:srgbClr val="1F497D"/>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8031726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RRT* </a:t>
            </a:r>
            <a:r>
              <a:rPr lang="it-IT" sz="3200" dirty="0" err="1">
                <a:solidFill>
                  <a:srgbClr val="971720"/>
                </a:solidFill>
                <a:latin typeface="Century Gothic"/>
                <a:cs typeface="Century Gothic"/>
              </a:rPr>
              <a:t>approach</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25" name="CasellaDiTesto 24">
            <a:extLst>
              <a:ext uri="{FF2B5EF4-FFF2-40B4-BE49-F238E27FC236}">
                <a16:creationId xmlns:a16="http://schemas.microsoft.com/office/drawing/2014/main" id="{861A881F-A66F-0B5D-D3E3-B45A699B7236}"/>
              </a:ext>
            </a:extLst>
          </p:cNvPr>
          <p:cNvSpPr txBox="1"/>
          <p:nvPr/>
        </p:nvSpPr>
        <p:spPr>
          <a:xfrm>
            <a:off x="715343" y="4274892"/>
            <a:ext cx="3211843" cy="369332"/>
          </a:xfrm>
          <a:prstGeom prst="rect">
            <a:avLst/>
          </a:prstGeom>
          <a:noFill/>
        </p:spPr>
        <p:txBody>
          <a:bodyPr wrap="square">
            <a:spAutoFit/>
          </a:bodyPr>
          <a:lstStyle/>
          <a:p>
            <a:r>
              <a:rPr lang="it-IT" dirty="0">
                <a:latin typeface="Century Gothic" panose="020B0502020202020204" pitchFamily="34" charset="0"/>
              </a:rPr>
              <a:t>RRT* </a:t>
            </a:r>
            <a:r>
              <a:rPr lang="it-IT" dirty="0" err="1">
                <a:latin typeface="Century Gothic" panose="020B0502020202020204" pitchFamily="34" charset="0"/>
              </a:rPr>
              <a:t>path</a:t>
            </a:r>
            <a:r>
              <a:rPr lang="it-IT" dirty="0">
                <a:latin typeface="Century Gothic" panose="020B0502020202020204" pitchFamily="34" charset="0"/>
              </a:rPr>
              <a:t> </a:t>
            </a:r>
            <a:r>
              <a:rPr lang="it-IT" dirty="0" err="1">
                <a:latin typeface="Century Gothic" panose="020B0502020202020204" pitchFamily="34" charset="0"/>
              </a:rPr>
              <a:t>finding</a:t>
            </a:r>
            <a:endParaRPr lang="it-IT" dirty="0">
              <a:latin typeface="Century Gothic" panose="020B0502020202020204" pitchFamily="34" charset="0"/>
            </a:endParaRPr>
          </a:p>
        </p:txBody>
      </p:sp>
      <p:sp>
        <p:nvSpPr>
          <p:cNvPr id="27" name="CasellaDiTesto 26">
            <a:extLst>
              <a:ext uri="{FF2B5EF4-FFF2-40B4-BE49-F238E27FC236}">
                <a16:creationId xmlns:a16="http://schemas.microsoft.com/office/drawing/2014/main" id="{B1B1F52F-2876-1502-A375-61558FA66EA1}"/>
              </a:ext>
            </a:extLst>
          </p:cNvPr>
          <p:cNvSpPr txBox="1"/>
          <p:nvPr/>
        </p:nvSpPr>
        <p:spPr>
          <a:xfrm>
            <a:off x="4245204" y="4951736"/>
            <a:ext cx="3381433" cy="369332"/>
          </a:xfrm>
          <a:prstGeom prst="rect">
            <a:avLst/>
          </a:prstGeom>
          <a:noFill/>
        </p:spPr>
        <p:txBody>
          <a:bodyPr wrap="square">
            <a:spAutoFit/>
          </a:bodyPr>
          <a:lstStyle/>
          <a:p>
            <a:r>
              <a:rPr lang="en-US" sz="1800" dirty="0">
                <a:latin typeface="Century Gothic" panose="020B0502020202020204" pitchFamily="34" charset="0"/>
              </a:rPr>
              <a:t>Desired trajectory in MATLAB</a:t>
            </a:r>
            <a:endParaRPr lang="it-IT" dirty="0"/>
          </a:p>
        </p:txBody>
      </p:sp>
      <p:sp>
        <p:nvSpPr>
          <p:cNvPr id="28" name="CasellaDiTesto 27">
            <a:extLst>
              <a:ext uri="{FF2B5EF4-FFF2-40B4-BE49-F238E27FC236}">
                <a16:creationId xmlns:a16="http://schemas.microsoft.com/office/drawing/2014/main" id="{D595453D-5C2D-F9D0-B683-F25CD0383F18}"/>
              </a:ext>
            </a:extLst>
          </p:cNvPr>
          <p:cNvSpPr txBox="1"/>
          <p:nvPr/>
        </p:nvSpPr>
        <p:spPr>
          <a:xfrm>
            <a:off x="8544831" y="3640990"/>
            <a:ext cx="3537241" cy="369332"/>
          </a:xfrm>
          <a:prstGeom prst="rect">
            <a:avLst/>
          </a:prstGeom>
          <a:noFill/>
        </p:spPr>
        <p:txBody>
          <a:bodyPr wrap="square">
            <a:spAutoFit/>
          </a:bodyPr>
          <a:lstStyle/>
          <a:p>
            <a:r>
              <a:rPr lang="en-US" sz="1800" dirty="0">
                <a:latin typeface="Century Gothic" panose="020B0502020202020204" pitchFamily="34" charset="0"/>
              </a:rPr>
              <a:t>Desired trajectory in SIMULINK</a:t>
            </a:r>
            <a:endParaRPr lang="it-IT" dirty="0"/>
          </a:p>
        </p:txBody>
      </p:sp>
      <p:sp>
        <p:nvSpPr>
          <p:cNvPr id="29" name="CasellaDiTesto 28">
            <a:extLst>
              <a:ext uri="{FF2B5EF4-FFF2-40B4-BE49-F238E27FC236}">
                <a16:creationId xmlns:a16="http://schemas.microsoft.com/office/drawing/2014/main" id="{7071470E-CFB2-45E1-72E6-8EE41B733538}"/>
              </a:ext>
            </a:extLst>
          </p:cNvPr>
          <p:cNvSpPr txBox="1"/>
          <p:nvPr/>
        </p:nvSpPr>
        <p:spPr>
          <a:xfrm>
            <a:off x="8336022" y="5805691"/>
            <a:ext cx="3954858" cy="369332"/>
          </a:xfrm>
          <a:prstGeom prst="rect">
            <a:avLst/>
          </a:prstGeom>
          <a:noFill/>
        </p:spPr>
        <p:txBody>
          <a:bodyPr wrap="square">
            <a:spAutoFit/>
          </a:bodyPr>
          <a:lstStyle/>
          <a:p>
            <a:r>
              <a:rPr lang="en-US" sz="1800" dirty="0">
                <a:latin typeface="Century Gothic" panose="020B0502020202020204" pitchFamily="34" charset="0"/>
              </a:rPr>
              <a:t>Performed trajectory in SIMULINK</a:t>
            </a:r>
            <a:endParaRPr lang="it-IT" dirty="0"/>
          </a:p>
        </p:txBody>
      </p:sp>
      <p:pic>
        <p:nvPicPr>
          <p:cNvPr id="6" name="Picture 5">
            <a:extLst>
              <a:ext uri="{FF2B5EF4-FFF2-40B4-BE49-F238E27FC236}">
                <a16:creationId xmlns:a16="http://schemas.microsoft.com/office/drawing/2014/main" id="{61266739-2701-9D09-D075-4DE1387C1218}"/>
              </a:ext>
            </a:extLst>
          </p:cNvPr>
          <p:cNvPicPr>
            <a:picLocks noChangeAspect="1"/>
          </p:cNvPicPr>
          <p:nvPr/>
        </p:nvPicPr>
        <p:blipFill>
          <a:blip r:embed="rId4"/>
          <a:stretch>
            <a:fillRect/>
          </a:stretch>
        </p:blipFill>
        <p:spPr>
          <a:xfrm>
            <a:off x="21848" y="2638829"/>
            <a:ext cx="3633225" cy="1646073"/>
          </a:xfrm>
          <a:prstGeom prst="rect">
            <a:avLst/>
          </a:prstGeom>
        </p:spPr>
      </p:pic>
      <p:pic>
        <p:nvPicPr>
          <p:cNvPr id="15" name="Picture 14" descr="A graph with a line&#10;&#10;AI-generated content may be incorrect.">
            <a:extLst>
              <a:ext uri="{FF2B5EF4-FFF2-40B4-BE49-F238E27FC236}">
                <a16:creationId xmlns:a16="http://schemas.microsoft.com/office/drawing/2014/main" id="{37D9754F-C632-BAC9-682D-B4EC608285EC}"/>
              </a:ext>
            </a:extLst>
          </p:cNvPr>
          <p:cNvPicPr>
            <a:picLocks noChangeAspect="1"/>
          </p:cNvPicPr>
          <p:nvPr/>
        </p:nvPicPr>
        <p:blipFill>
          <a:blip r:embed="rId5"/>
          <a:stretch>
            <a:fillRect/>
          </a:stretch>
        </p:blipFill>
        <p:spPr>
          <a:xfrm>
            <a:off x="4015509" y="1974303"/>
            <a:ext cx="3518953" cy="2892985"/>
          </a:xfrm>
          <a:prstGeom prst="rect">
            <a:avLst/>
          </a:prstGeom>
        </p:spPr>
      </p:pic>
      <p:pic>
        <p:nvPicPr>
          <p:cNvPr id="18" name="Picture 17" descr="A graph with a red line&#10;&#10;AI-generated content may be incorrect.">
            <a:extLst>
              <a:ext uri="{FF2B5EF4-FFF2-40B4-BE49-F238E27FC236}">
                <a16:creationId xmlns:a16="http://schemas.microsoft.com/office/drawing/2014/main" id="{7CA00E23-FEAB-9D6E-3176-B0055D65A103}"/>
              </a:ext>
            </a:extLst>
          </p:cNvPr>
          <p:cNvPicPr>
            <a:picLocks noChangeAspect="1"/>
          </p:cNvPicPr>
          <p:nvPr/>
        </p:nvPicPr>
        <p:blipFill>
          <a:blip r:embed="rId6"/>
          <a:stretch>
            <a:fillRect/>
          </a:stretch>
        </p:blipFill>
        <p:spPr>
          <a:xfrm>
            <a:off x="8017914" y="2179204"/>
            <a:ext cx="4064158" cy="1461786"/>
          </a:xfrm>
          <a:prstGeom prst="rect">
            <a:avLst/>
          </a:prstGeom>
        </p:spPr>
      </p:pic>
      <p:pic>
        <p:nvPicPr>
          <p:cNvPr id="22" name="Picture 21" descr="A graph with a red line&#10;&#10;AI-generated content may be incorrect.">
            <a:extLst>
              <a:ext uri="{FF2B5EF4-FFF2-40B4-BE49-F238E27FC236}">
                <a16:creationId xmlns:a16="http://schemas.microsoft.com/office/drawing/2014/main" id="{D6D88A67-396D-5AD2-09FC-17B22B06364E}"/>
              </a:ext>
            </a:extLst>
          </p:cNvPr>
          <p:cNvPicPr>
            <a:picLocks noChangeAspect="1"/>
          </p:cNvPicPr>
          <p:nvPr/>
        </p:nvPicPr>
        <p:blipFill>
          <a:blip r:embed="rId7"/>
          <a:stretch>
            <a:fillRect/>
          </a:stretch>
        </p:blipFill>
        <p:spPr>
          <a:xfrm>
            <a:off x="8017914" y="4363208"/>
            <a:ext cx="4081882" cy="1468161"/>
          </a:xfrm>
          <a:prstGeom prst="rect">
            <a:avLst/>
          </a:prstGeom>
        </p:spPr>
      </p:pic>
    </p:spTree>
    <p:extLst>
      <p:ext uri="{BB962C8B-B14F-4D97-AF65-F5344CB8AC3E}">
        <p14:creationId xmlns:p14="http://schemas.microsoft.com/office/powerpoint/2010/main" val="420627764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RRT* </a:t>
            </a:r>
            <a:r>
              <a:rPr lang="it-IT" sz="3200" dirty="0" err="1">
                <a:solidFill>
                  <a:srgbClr val="971720"/>
                </a:solidFill>
                <a:latin typeface="Century Gothic"/>
                <a:cs typeface="Century Gothic"/>
              </a:rPr>
              <a:t>approach</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834C6701-3999-2FC6-6951-E5847B0953C7}"/>
                  </a:ext>
                </a:extLst>
              </p:cNvPr>
              <p:cNvSpPr txBox="1"/>
              <p:nvPr/>
            </p:nvSpPr>
            <p:spPr>
              <a:xfrm>
                <a:off x="8724708" y="3481105"/>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𝑦</m:t>
                    </m:r>
                  </m:oMath>
                </a14:m>
                <a:endParaRPr lang="it-IT" dirty="0"/>
              </a:p>
            </p:txBody>
          </p:sp>
        </mc:Choice>
        <mc:Fallback xmlns="">
          <p:sp>
            <p:nvSpPr>
              <p:cNvPr id="24" name="CasellaDiTesto 23">
                <a:extLst>
                  <a:ext uri="{FF2B5EF4-FFF2-40B4-BE49-F238E27FC236}">
                    <a16:creationId xmlns:a16="http://schemas.microsoft.com/office/drawing/2014/main" id="{834C6701-3999-2FC6-6951-E5847B0953C7}"/>
                  </a:ext>
                </a:extLst>
              </p:cNvPr>
              <p:cNvSpPr txBox="1">
                <a:spLocks noRot="1" noChangeAspect="1" noMove="1" noResize="1" noEditPoints="1" noAdjustHandles="1" noChangeArrowheads="1" noChangeShapeType="1" noTextEdit="1"/>
              </p:cNvSpPr>
              <p:nvPr/>
            </p:nvSpPr>
            <p:spPr>
              <a:xfrm>
                <a:off x="8724708" y="3481105"/>
                <a:ext cx="3381433" cy="369332"/>
              </a:xfrm>
              <a:prstGeom prst="rect">
                <a:avLst/>
              </a:prstGeom>
              <a:blipFill>
                <a:blip r:embed="rId4"/>
                <a:stretch>
                  <a:fillRect t="-114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674110AC-D7C7-F399-6135-E196E22A5F2B}"/>
                  </a:ext>
                </a:extLst>
              </p:cNvPr>
              <p:cNvSpPr txBox="1"/>
              <p:nvPr/>
            </p:nvSpPr>
            <p:spPr>
              <a:xfrm>
                <a:off x="8745609" y="5522321"/>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𝜙</m:t>
                    </m:r>
                  </m:oMath>
                </a14:m>
                <a:endParaRPr lang="it-IT" dirty="0"/>
              </a:p>
            </p:txBody>
          </p:sp>
        </mc:Choice>
        <mc:Fallback xmlns="">
          <p:sp>
            <p:nvSpPr>
              <p:cNvPr id="27" name="CasellaDiTesto 26">
                <a:extLst>
                  <a:ext uri="{FF2B5EF4-FFF2-40B4-BE49-F238E27FC236}">
                    <a16:creationId xmlns:a16="http://schemas.microsoft.com/office/drawing/2014/main" id="{674110AC-D7C7-F399-6135-E196E22A5F2B}"/>
                  </a:ext>
                </a:extLst>
              </p:cNvPr>
              <p:cNvSpPr txBox="1">
                <a:spLocks noRot="1" noChangeAspect="1" noMove="1" noResize="1" noEditPoints="1" noAdjustHandles="1" noChangeArrowheads="1" noChangeShapeType="1" noTextEdit="1"/>
              </p:cNvSpPr>
              <p:nvPr/>
            </p:nvSpPr>
            <p:spPr>
              <a:xfrm>
                <a:off x="8745609" y="5522321"/>
                <a:ext cx="3381433" cy="369332"/>
              </a:xfrm>
              <a:prstGeom prst="rect">
                <a:avLst/>
              </a:prstGeom>
              <a:blipFill>
                <a:blip r:embed="rId7"/>
                <a:stretch>
                  <a:fillRect t="-13333" b="-2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1" name="CasellaDiTesto 30">
                <a:extLst>
                  <a:ext uri="{FF2B5EF4-FFF2-40B4-BE49-F238E27FC236}">
                    <a16:creationId xmlns:a16="http://schemas.microsoft.com/office/drawing/2014/main" id="{329729FE-63FB-21BB-5E18-4A0ECA953382}"/>
                  </a:ext>
                </a:extLst>
              </p:cNvPr>
              <p:cNvSpPr txBox="1"/>
              <p:nvPr/>
            </p:nvSpPr>
            <p:spPr>
              <a:xfrm>
                <a:off x="5084064" y="3481105"/>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𝑥</m:t>
                    </m:r>
                  </m:oMath>
                </a14:m>
                <a:endParaRPr lang="it-IT" dirty="0"/>
              </a:p>
            </p:txBody>
          </p:sp>
        </mc:Choice>
        <mc:Fallback xmlns="">
          <p:sp>
            <p:nvSpPr>
              <p:cNvPr id="31" name="CasellaDiTesto 30">
                <a:extLst>
                  <a:ext uri="{FF2B5EF4-FFF2-40B4-BE49-F238E27FC236}">
                    <a16:creationId xmlns:a16="http://schemas.microsoft.com/office/drawing/2014/main" id="{329729FE-63FB-21BB-5E18-4A0ECA953382}"/>
                  </a:ext>
                </a:extLst>
              </p:cNvPr>
              <p:cNvSpPr txBox="1">
                <a:spLocks noRot="1" noChangeAspect="1" noMove="1" noResize="1" noEditPoints="1" noAdjustHandles="1" noChangeArrowheads="1" noChangeShapeType="1" noTextEdit="1"/>
              </p:cNvSpPr>
              <p:nvPr/>
            </p:nvSpPr>
            <p:spPr>
              <a:xfrm>
                <a:off x="5084064" y="3481105"/>
                <a:ext cx="3381433" cy="369332"/>
              </a:xfrm>
              <a:prstGeom prst="rect">
                <a:avLst/>
              </a:prstGeom>
              <a:blipFill>
                <a:blip r:embed="rId8"/>
                <a:stretch>
                  <a:fillRect t="-114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E2A84C12-2448-4AAB-3530-9E23A64C5DD1}"/>
                  </a:ext>
                </a:extLst>
              </p:cNvPr>
              <p:cNvSpPr txBox="1"/>
              <p:nvPr/>
            </p:nvSpPr>
            <p:spPr>
              <a:xfrm>
                <a:off x="5084064" y="5525099"/>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𝜃</m:t>
                    </m:r>
                  </m:oMath>
                </a14:m>
                <a:endParaRPr lang="it-IT" dirty="0"/>
              </a:p>
            </p:txBody>
          </p:sp>
        </mc:Choice>
        <mc:Fallback xmlns="">
          <p:sp>
            <p:nvSpPr>
              <p:cNvPr id="33" name="CasellaDiTesto 32">
                <a:extLst>
                  <a:ext uri="{FF2B5EF4-FFF2-40B4-BE49-F238E27FC236}">
                    <a16:creationId xmlns:a16="http://schemas.microsoft.com/office/drawing/2014/main" id="{E2A84C12-2448-4AAB-3530-9E23A64C5DD1}"/>
                  </a:ext>
                </a:extLst>
              </p:cNvPr>
              <p:cNvSpPr txBox="1">
                <a:spLocks noRot="1" noChangeAspect="1" noMove="1" noResize="1" noEditPoints="1" noAdjustHandles="1" noChangeArrowheads="1" noChangeShapeType="1" noTextEdit="1"/>
              </p:cNvSpPr>
              <p:nvPr/>
            </p:nvSpPr>
            <p:spPr>
              <a:xfrm>
                <a:off x="5084064" y="5525099"/>
                <a:ext cx="3381433" cy="369332"/>
              </a:xfrm>
              <a:prstGeom prst="rect">
                <a:avLst/>
              </a:prstGeom>
              <a:blipFill>
                <a:blip r:embed="rId9"/>
                <a:stretch>
                  <a:fillRect t="-11475" b="-21311"/>
                </a:stretch>
              </a:blipFill>
            </p:spPr>
            <p:txBody>
              <a:bodyPr/>
              <a:lstStyle/>
              <a:p>
                <a:r>
                  <a:rPr lang="en-US">
                    <a:noFill/>
                  </a:rPr>
                  <a:t> </a:t>
                </a:r>
              </a:p>
            </p:txBody>
          </p:sp>
        </mc:Fallback>
      </mc:AlternateContent>
      <p:pic>
        <p:nvPicPr>
          <p:cNvPr id="25" name="Picture 24" descr="A graph of different types of data&#10;&#10;AI-generated content may be incorrect.">
            <a:extLst>
              <a:ext uri="{FF2B5EF4-FFF2-40B4-BE49-F238E27FC236}">
                <a16:creationId xmlns:a16="http://schemas.microsoft.com/office/drawing/2014/main" id="{2947C2B4-D449-BD1E-B0C6-F08D801DD163}"/>
              </a:ext>
            </a:extLst>
          </p:cNvPr>
          <p:cNvPicPr>
            <a:picLocks noChangeAspect="1"/>
          </p:cNvPicPr>
          <p:nvPr/>
        </p:nvPicPr>
        <p:blipFill>
          <a:blip r:embed="rId10"/>
          <a:stretch>
            <a:fillRect/>
          </a:stretch>
        </p:blipFill>
        <p:spPr>
          <a:xfrm>
            <a:off x="320039" y="1891491"/>
            <a:ext cx="4200754" cy="4348079"/>
          </a:xfrm>
          <a:prstGeom prst="rect">
            <a:avLst/>
          </a:prstGeom>
        </p:spPr>
      </p:pic>
      <p:pic>
        <p:nvPicPr>
          <p:cNvPr id="29" name="Picture 28" descr="A graph of a pulse&#10;&#10;AI-generated content may be incorrect.">
            <a:extLst>
              <a:ext uri="{FF2B5EF4-FFF2-40B4-BE49-F238E27FC236}">
                <a16:creationId xmlns:a16="http://schemas.microsoft.com/office/drawing/2014/main" id="{4BD9F7FB-37B3-4767-B80F-387289E4FFEF}"/>
              </a:ext>
            </a:extLst>
          </p:cNvPr>
          <p:cNvPicPr>
            <a:picLocks noChangeAspect="1"/>
          </p:cNvPicPr>
          <p:nvPr/>
        </p:nvPicPr>
        <p:blipFill>
          <a:blip r:embed="rId11"/>
          <a:stretch>
            <a:fillRect/>
          </a:stretch>
        </p:blipFill>
        <p:spPr>
          <a:xfrm>
            <a:off x="5174340" y="2148677"/>
            <a:ext cx="3200879" cy="1320394"/>
          </a:xfrm>
          <a:prstGeom prst="rect">
            <a:avLst/>
          </a:prstGeom>
        </p:spPr>
      </p:pic>
      <p:pic>
        <p:nvPicPr>
          <p:cNvPr id="35" name="Picture 34" descr="A graph of a pulse&#10;&#10;AI-generated content may be incorrect.">
            <a:extLst>
              <a:ext uri="{FF2B5EF4-FFF2-40B4-BE49-F238E27FC236}">
                <a16:creationId xmlns:a16="http://schemas.microsoft.com/office/drawing/2014/main" id="{445AFB03-39F6-81AF-CD82-1C8D0F02F3DC}"/>
              </a:ext>
            </a:extLst>
          </p:cNvPr>
          <p:cNvPicPr>
            <a:picLocks noChangeAspect="1"/>
          </p:cNvPicPr>
          <p:nvPr/>
        </p:nvPicPr>
        <p:blipFill>
          <a:blip r:embed="rId12"/>
          <a:stretch>
            <a:fillRect/>
          </a:stretch>
        </p:blipFill>
        <p:spPr>
          <a:xfrm>
            <a:off x="8724708" y="2148677"/>
            <a:ext cx="3233684" cy="1333927"/>
          </a:xfrm>
          <a:prstGeom prst="rect">
            <a:avLst/>
          </a:prstGeom>
        </p:spPr>
      </p:pic>
      <p:pic>
        <p:nvPicPr>
          <p:cNvPr id="37" name="Picture 36" descr="A graph showing a pulse&#10;&#10;AI-generated content may be incorrect.">
            <a:extLst>
              <a:ext uri="{FF2B5EF4-FFF2-40B4-BE49-F238E27FC236}">
                <a16:creationId xmlns:a16="http://schemas.microsoft.com/office/drawing/2014/main" id="{82712250-B2B0-F6A9-108A-0FCC7560DCBD}"/>
              </a:ext>
            </a:extLst>
          </p:cNvPr>
          <p:cNvPicPr>
            <a:picLocks noChangeAspect="1"/>
          </p:cNvPicPr>
          <p:nvPr/>
        </p:nvPicPr>
        <p:blipFill>
          <a:blip r:embed="rId13"/>
          <a:stretch>
            <a:fillRect/>
          </a:stretch>
        </p:blipFill>
        <p:spPr>
          <a:xfrm>
            <a:off x="5157937" y="4248921"/>
            <a:ext cx="3233684" cy="1292962"/>
          </a:xfrm>
          <a:prstGeom prst="rect">
            <a:avLst/>
          </a:prstGeom>
        </p:spPr>
      </p:pic>
      <p:pic>
        <p:nvPicPr>
          <p:cNvPr id="39" name="Picture 38" descr="A graph showing a pulse&#10;&#10;AI-generated content may be incorrect.">
            <a:extLst>
              <a:ext uri="{FF2B5EF4-FFF2-40B4-BE49-F238E27FC236}">
                <a16:creationId xmlns:a16="http://schemas.microsoft.com/office/drawing/2014/main" id="{80E97C2C-A813-57D7-BE0A-7E5DD5C5B579}"/>
              </a:ext>
            </a:extLst>
          </p:cNvPr>
          <p:cNvPicPr>
            <a:picLocks noChangeAspect="1"/>
          </p:cNvPicPr>
          <p:nvPr/>
        </p:nvPicPr>
        <p:blipFill>
          <a:blip r:embed="rId14"/>
          <a:stretch>
            <a:fillRect/>
          </a:stretch>
        </p:blipFill>
        <p:spPr>
          <a:xfrm>
            <a:off x="8798582" y="4218198"/>
            <a:ext cx="3233684" cy="1323685"/>
          </a:xfrm>
          <a:prstGeom prst="rect">
            <a:avLst/>
          </a:prstGeom>
        </p:spPr>
      </p:pic>
    </p:spTree>
    <p:extLst>
      <p:ext uri="{BB962C8B-B14F-4D97-AF65-F5344CB8AC3E}">
        <p14:creationId xmlns:p14="http://schemas.microsoft.com/office/powerpoint/2010/main" val="289673595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4777270"/>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Index</a:t>
            </a:r>
          </a:p>
          <a:p>
            <a:pPr marL="342900" lvl="0" indent="-342900">
              <a:lnSpc>
                <a:spcPct val="150000"/>
              </a:lnSpc>
              <a:spcBef>
                <a:spcPct val="20000"/>
              </a:spcBef>
              <a:buClr>
                <a:srgbClr val="FFDC00"/>
              </a:buClr>
              <a:buSzPct val="70000"/>
              <a:buFont typeface="Wingdings" pitchFamily="2" charset="2"/>
              <a:buChar char="u"/>
            </a:pPr>
            <a:r>
              <a:rPr lang="it-IT" sz="2400" dirty="0" err="1">
                <a:latin typeface="Century Gothic" pitchFamily="34" charset="0"/>
              </a:rPr>
              <a:t>Aim</a:t>
            </a:r>
            <a:r>
              <a:rPr lang="it-IT" sz="2400" dirty="0">
                <a:latin typeface="Century Gothic" pitchFamily="34" charset="0"/>
              </a:rPr>
              <a:t> of the project</a:t>
            </a:r>
          </a:p>
          <a:p>
            <a:pPr marL="342900" indent="-342900">
              <a:lnSpc>
                <a:spcPct val="150000"/>
              </a:lnSpc>
              <a:spcBef>
                <a:spcPct val="20000"/>
              </a:spcBef>
              <a:buClr>
                <a:srgbClr val="FFDC00"/>
              </a:buClr>
              <a:buSzPct val="70000"/>
              <a:buFont typeface="Wingdings" pitchFamily="2" charset="2"/>
              <a:buChar char="u"/>
            </a:pPr>
            <a:r>
              <a:rPr lang="it-IT" sz="2400" dirty="0" err="1">
                <a:latin typeface="Century Gothic" pitchFamily="34" charset="0"/>
              </a:rPr>
              <a:t>Kinematic</a:t>
            </a:r>
            <a:r>
              <a:rPr lang="it-IT" sz="2400" dirty="0">
                <a:latin typeface="Century Gothic" pitchFamily="34" charset="0"/>
              </a:rPr>
              <a:t> model of car-like robot</a:t>
            </a:r>
          </a:p>
          <a:p>
            <a:pPr marL="342900" lvl="0" indent="-342900">
              <a:lnSpc>
                <a:spcPct val="150000"/>
              </a:lnSpc>
              <a:spcBef>
                <a:spcPct val="20000"/>
              </a:spcBef>
              <a:buClr>
                <a:srgbClr val="FFDC00"/>
              </a:buClr>
              <a:buSzPct val="70000"/>
              <a:buFont typeface="Wingdings" pitchFamily="2" charset="2"/>
              <a:buChar char="u"/>
            </a:pPr>
            <a:r>
              <a:rPr lang="it-IT" sz="2400" dirty="0" err="1">
                <a:latin typeface="Century Gothic" pitchFamily="34" charset="0"/>
              </a:rPr>
              <a:t>Navigation</a:t>
            </a:r>
            <a:r>
              <a:rPr lang="it-IT" sz="2400" dirty="0">
                <a:latin typeface="Century Gothic" pitchFamily="34" charset="0"/>
              </a:rPr>
              <a:t> planning</a:t>
            </a:r>
          </a:p>
          <a:p>
            <a:pPr marL="800100" lvl="1" indent="-342900">
              <a:lnSpc>
                <a:spcPct val="150000"/>
              </a:lnSpc>
              <a:spcBef>
                <a:spcPct val="20000"/>
              </a:spcBef>
              <a:buClr>
                <a:srgbClr val="971720"/>
              </a:buClr>
              <a:buSzPct val="70000"/>
              <a:buFont typeface="Wingdings" pitchFamily="2" charset="2"/>
              <a:buChar char="u"/>
            </a:pPr>
            <a:r>
              <a:rPr lang="en-US" sz="2000" dirty="0">
                <a:latin typeface="Century Gothic" pitchFamily="34" charset="0"/>
              </a:rPr>
              <a:t>RRT* with Pseudo-</a:t>
            </a:r>
            <a:r>
              <a:rPr lang="en-US" sz="2000" dirty="0" err="1">
                <a:latin typeface="Century Gothic" pitchFamily="34" charset="0"/>
              </a:rPr>
              <a:t>Clothoid</a:t>
            </a:r>
            <a:r>
              <a:rPr lang="en-US" sz="2000" dirty="0">
                <a:latin typeface="Century Gothic" pitchFamily="34" charset="0"/>
              </a:rPr>
              <a:t> curves</a:t>
            </a:r>
          </a:p>
          <a:p>
            <a:pPr marL="800100" lvl="1" indent="-342900">
              <a:lnSpc>
                <a:spcPct val="150000"/>
              </a:lnSpc>
              <a:spcBef>
                <a:spcPct val="20000"/>
              </a:spcBef>
              <a:buClr>
                <a:srgbClr val="971720"/>
              </a:buClr>
              <a:buSzPct val="70000"/>
              <a:buFont typeface="Wingdings" pitchFamily="2" charset="2"/>
              <a:buChar char="u"/>
            </a:pPr>
            <a:r>
              <a:rPr lang="en-US" sz="2000" dirty="0">
                <a:latin typeface="Century Gothic" pitchFamily="34" charset="0"/>
              </a:rPr>
              <a:t>Dijkstra and A* algorithms with Reeds-Sheep curves exploration</a:t>
            </a:r>
          </a:p>
          <a:p>
            <a:pPr marL="342900" lvl="0" indent="-342900">
              <a:lnSpc>
                <a:spcPct val="150000"/>
              </a:lnSpc>
              <a:spcBef>
                <a:spcPct val="20000"/>
              </a:spcBef>
              <a:buClr>
                <a:srgbClr val="FFDC00"/>
              </a:buClr>
              <a:buSzPct val="70000"/>
              <a:buFont typeface="Wingdings" pitchFamily="2" charset="2"/>
              <a:buChar char="u"/>
            </a:pPr>
            <a:r>
              <a:rPr lang="it-IT" sz="2400" dirty="0">
                <a:latin typeface="Century Gothic" pitchFamily="34" charset="0"/>
              </a:rPr>
              <a:t>Input-Output </a:t>
            </a:r>
            <a:r>
              <a:rPr lang="it-IT" sz="2400" dirty="0" err="1">
                <a:latin typeface="Century Gothic" pitchFamily="34" charset="0"/>
              </a:rPr>
              <a:t>Linearization</a:t>
            </a:r>
            <a:r>
              <a:rPr lang="it-IT" sz="2400" dirty="0">
                <a:latin typeface="Century Gothic" pitchFamily="34" charset="0"/>
              </a:rPr>
              <a:t> control</a:t>
            </a:r>
          </a:p>
          <a:p>
            <a:pPr marL="342900" lvl="0" indent="-342900">
              <a:lnSpc>
                <a:spcPct val="150000"/>
              </a:lnSpc>
              <a:spcBef>
                <a:spcPct val="20000"/>
              </a:spcBef>
              <a:buClr>
                <a:srgbClr val="FFDC00"/>
              </a:buClr>
              <a:buSzPct val="70000"/>
              <a:buFont typeface="Wingdings" pitchFamily="2" charset="2"/>
              <a:buChar char="u"/>
            </a:pPr>
            <a:r>
              <a:rPr lang="it-IT" sz="2400" dirty="0" err="1">
                <a:latin typeface="Century Gothic" pitchFamily="34" charset="0"/>
              </a:rPr>
              <a:t>Simulations</a:t>
            </a:r>
            <a:r>
              <a:rPr lang="it-IT" sz="2400" dirty="0">
                <a:latin typeface="Century Gothic" pitchFamily="34" charset="0"/>
              </a:rPr>
              <a:t> and </a:t>
            </a:r>
            <a:r>
              <a:rPr lang="it-IT" sz="2400" dirty="0" err="1">
                <a:latin typeface="Century Gothic" pitchFamily="34" charset="0"/>
              </a:rPr>
              <a:t>results</a:t>
            </a:r>
            <a:endParaRPr lang="it-IT" sz="2400" dirty="0">
              <a:latin typeface="Century Gothic" pitchFamily="34" charset="0"/>
            </a:endParaRP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Tree>
    <p:extLst>
      <p:ext uri="{BB962C8B-B14F-4D97-AF65-F5344CB8AC3E}">
        <p14:creationId xmlns:p14="http://schemas.microsoft.com/office/powerpoint/2010/main" val="182301088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RRT* </a:t>
            </a:r>
            <a:r>
              <a:rPr lang="it-IT" sz="3200" dirty="0" err="1">
                <a:solidFill>
                  <a:srgbClr val="971720"/>
                </a:solidFill>
                <a:latin typeface="Century Gothic"/>
                <a:cs typeface="Century Gothic"/>
              </a:rPr>
              <a:t>approach</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13" name="CasellaDiTesto 12">
            <a:extLst>
              <a:ext uri="{FF2B5EF4-FFF2-40B4-BE49-F238E27FC236}">
                <a16:creationId xmlns:a16="http://schemas.microsoft.com/office/drawing/2014/main" id="{61461817-D1BC-7EC6-8D09-CF77920D840B}"/>
              </a:ext>
            </a:extLst>
          </p:cNvPr>
          <p:cNvSpPr txBox="1"/>
          <p:nvPr/>
        </p:nvSpPr>
        <p:spPr>
          <a:xfrm>
            <a:off x="1225934" y="5536409"/>
            <a:ext cx="3528946" cy="646331"/>
          </a:xfrm>
          <a:prstGeom prst="rect">
            <a:avLst/>
          </a:prstGeom>
          <a:noFill/>
        </p:spPr>
        <p:txBody>
          <a:bodyPr wrap="square">
            <a:spAutoFit/>
          </a:bodyPr>
          <a:lstStyle/>
          <a:p>
            <a:r>
              <a:rPr lang="en-US" sz="1800" dirty="0">
                <a:latin typeface="Century Gothic" panose="020B0502020202020204" pitchFamily="34" charset="0"/>
              </a:rPr>
              <a:t>Heading velocity and </a:t>
            </a:r>
            <a:r>
              <a:rPr lang="en-US" dirty="0">
                <a:latin typeface="Century Gothic" panose="020B0502020202020204" pitchFamily="34" charset="0"/>
              </a:rPr>
              <a:t>steering angle</a:t>
            </a:r>
            <a:r>
              <a:rPr lang="en-US" sz="1800" dirty="0">
                <a:latin typeface="Century Gothic" panose="020B0502020202020204" pitchFamily="34" charset="0"/>
              </a:rPr>
              <a:t> velocity in MATLAB</a:t>
            </a:r>
            <a:endParaRPr lang="it-IT" dirty="0"/>
          </a:p>
        </p:txBody>
      </p:sp>
      <p:sp>
        <p:nvSpPr>
          <p:cNvPr id="36" name="CasellaDiTesto 35">
            <a:extLst>
              <a:ext uri="{FF2B5EF4-FFF2-40B4-BE49-F238E27FC236}">
                <a16:creationId xmlns:a16="http://schemas.microsoft.com/office/drawing/2014/main" id="{425AC425-88CD-E5F5-3C75-33F4F2960160}"/>
              </a:ext>
            </a:extLst>
          </p:cNvPr>
          <p:cNvSpPr txBox="1"/>
          <p:nvPr/>
        </p:nvSpPr>
        <p:spPr>
          <a:xfrm>
            <a:off x="6997695" y="5530802"/>
            <a:ext cx="3528946" cy="646331"/>
          </a:xfrm>
          <a:prstGeom prst="rect">
            <a:avLst/>
          </a:prstGeom>
          <a:noFill/>
        </p:spPr>
        <p:txBody>
          <a:bodyPr wrap="square">
            <a:spAutoFit/>
          </a:bodyPr>
          <a:lstStyle/>
          <a:p>
            <a:r>
              <a:rPr lang="en-US" sz="1800" dirty="0">
                <a:latin typeface="Century Gothic" panose="020B0502020202020204" pitchFamily="34" charset="0"/>
              </a:rPr>
              <a:t>Heading velocity and </a:t>
            </a:r>
            <a:r>
              <a:rPr lang="en-US" dirty="0">
                <a:latin typeface="Century Gothic" panose="020B0502020202020204" pitchFamily="34" charset="0"/>
              </a:rPr>
              <a:t>steering angle</a:t>
            </a:r>
            <a:r>
              <a:rPr lang="en-US" sz="1800" dirty="0">
                <a:latin typeface="Century Gothic" panose="020B0502020202020204" pitchFamily="34" charset="0"/>
              </a:rPr>
              <a:t> velocity in SIMULINK</a:t>
            </a:r>
            <a:endParaRPr lang="it-IT" dirty="0"/>
          </a:p>
        </p:txBody>
      </p:sp>
      <p:pic>
        <p:nvPicPr>
          <p:cNvPr id="6" name="Picture 5" descr="A graph showing a waveform and angular velocity&#10;&#10;AI-generated content may be incorrect.">
            <a:extLst>
              <a:ext uri="{FF2B5EF4-FFF2-40B4-BE49-F238E27FC236}">
                <a16:creationId xmlns:a16="http://schemas.microsoft.com/office/drawing/2014/main" id="{9893A0F2-8AA1-6690-61C2-492896D26B76}"/>
              </a:ext>
            </a:extLst>
          </p:cNvPr>
          <p:cNvPicPr>
            <a:picLocks noChangeAspect="1"/>
          </p:cNvPicPr>
          <p:nvPr/>
        </p:nvPicPr>
        <p:blipFill>
          <a:blip r:embed="rId4"/>
          <a:stretch>
            <a:fillRect/>
          </a:stretch>
        </p:blipFill>
        <p:spPr>
          <a:xfrm>
            <a:off x="707281" y="1795173"/>
            <a:ext cx="4566252" cy="3735629"/>
          </a:xfrm>
          <a:prstGeom prst="rect">
            <a:avLst/>
          </a:prstGeom>
        </p:spPr>
      </p:pic>
      <p:pic>
        <p:nvPicPr>
          <p:cNvPr id="8" name="Picture 7" descr="A graph of a waveform&#10;&#10;AI-generated content may be incorrect.">
            <a:extLst>
              <a:ext uri="{FF2B5EF4-FFF2-40B4-BE49-F238E27FC236}">
                <a16:creationId xmlns:a16="http://schemas.microsoft.com/office/drawing/2014/main" id="{0B2AA7A0-6D35-84A8-03DA-218831975F56}"/>
              </a:ext>
            </a:extLst>
          </p:cNvPr>
          <p:cNvPicPr>
            <a:picLocks noChangeAspect="1"/>
          </p:cNvPicPr>
          <p:nvPr/>
        </p:nvPicPr>
        <p:blipFill>
          <a:blip r:embed="rId5"/>
          <a:stretch>
            <a:fillRect/>
          </a:stretch>
        </p:blipFill>
        <p:spPr>
          <a:xfrm>
            <a:off x="5603511" y="1968922"/>
            <a:ext cx="6049602" cy="3520751"/>
          </a:xfrm>
          <a:prstGeom prst="rect">
            <a:avLst/>
          </a:prstGeom>
        </p:spPr>
      </p:pic>
    </p:spTree>
    <p:extLst>
      <p:ext uri="{BB962C8B-B14F-4D97-AF65-F5344CB8AC3E}">
        <p14:creationId xmlns:p14="http://schemas.microsoft.com/office/powerpoint/2010/main" val="412656777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CA94D-CDDA-66D4-24A1-E5166DA317D3}"/>
            </a:ext>
          </a:extLst>
        </p:cNvPr>
        <p:cNvGrpSpPr/>
        <p:nvPr/>
      </p:nvGrpSpPr>
      <p:grpSpPr>
        <a:xfrm>
          <a:off x="0" y="0"/>
          <a:ext cx="0" cy="0"/>
          <a:chOff x="0" y="0"/>
          <a:chExt cx="0" cy="0"/>
        </a:xfrm>
      </p:grpSpPr>
      <p:pic>
        <p:nvPicPr>
          <p:cNvPr id="7" name="Picture 6" descr="A black rectangular object with purple lines&#10;&#10;AI-generated content may be incorrect.">
            <a:extLst>
              <a:ext uri="{FF2B5EF4-FFF2-40B4-BE49-F238E27FC236}">
                <a16:creationId xmlns:a16="http://schemas.microsoft.com/office/drawing/2014/main" id="{A16F30E9-E03F-F2BA-4E27-52EA05520C14}"/>
              </a:ext>
            </a:extLst>
          </p:cNvPr>
          <p:cNvPicPr>
            <a:picLocks noChangeAspect="1"/>
          </p:cNvPicPr>
          <p:nvPr/>
        </p:nvPicPr>
        <p:blipFill>
          <a:blip r:embed="rId3"/>
          <a:stretch>
            <a:fillRect/>
          </a:stretch>
        </p:blipFill>
        <p:spPr>
          <a:xfrm>
            <a:off x="61454" y="1815147"/>
            <a:ext cx="3892045" cy="1947061"/>
          </a:xfrm>
          <a:prstGeom prst="rect">
            <a:avLst/>
          </a:prstGeom>
        </p:spPr>
      </p:pic>
      <p:sp>
        <p:nvSpPr>
          <p:cNvPr id="9" name="Rettangolo 10">
            <a:extLst>
              <a:ext uri="{FF2B5EF4-FFF2-40B4-BE49-F238E27FC236}">
                <a16:creationId xmlns:a16="http://schemas.microsoft.com/office/drawing/2014/main" id="{5C214EEF-87B0-4D76-2281-06F47C121448}"/>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656525B9-1DEC-52A5-F41C-6840ACE67C1E}"/>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8B089620-FCA1-9270-D5F2-8B131C5666F2}"/>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Dijkstra</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approach</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B07BBE35-112F-397A-4470-BF07B9878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25" name="CasellaDiTesto 24">
            <a:extLst>
              <a:ext uri="{FF2B5EF4-FFF2-40B4-BE49-F238E27FC236}">
                <a16:creationId xmlns:a16="http://schemas.microsoft.com/office/drawing/2014/main" id="{1C068B88-1887-A47F-D291-76F509CD11BE}"/>
              </a:ext>
            </a:extLst>
          </p:cNvPr>
          <p:cNvSpPr txBox="1"/>
          <p:nvPr/>
        </p:nvSpPr>
        <p:spPr>
          <a:xfrm>
            <a:off x="741656" y="3473953"/>
            <a:ext cx="3211843" cy="369332"/>
          </a:xfrm>
          <a:prstGeom prst="rect">
            <a:avLst/>
          </a:prstGeom>
          <a:noFill/>
        </p:spPr>
        <p:txBody>
          <a:bodyPr wrap="square">
            <a:spAutoFit/>
          </a:bodyPr>
          <a:lstStyle/>
          <a:p>
            <a:r>
              <a:rPr lang="it-IT" dirty="0" err="1">
                <a:latin typeface="Century Gothic" panose="020B0502020202020204" pitchFamily="34" charset="0"/>
              </a:rPr>
              <a:t>Dijkstra</a:t>
            </a:r>
            <a:r>
              <a:rPr lang="it-IT" dirty="0">
                <a:latin typeface="Century Gothic" panose="020B0502020202020204" pitchFamily="34" charset="0"/>
              </a:rPr>
              <a:t> </a:t>
            </a:r>
            <a:r>
              <a:rPr lang="it-IT" dirty="0" err="1">
                <a:latin typeface="Century Gothic" panose="020B0502020202020204" pitchFamily="34" charset="0"/>
              </a:rPr>
              <a:t>path</a:t>
            </a:r>
            <a:r>
              <a:rPr lang="it-IT" dirty="0">
                <a:latin typeface="Century Gothic" panose="020B0502020202020204" pitchFamily="34" charset="0"/>
              </a:rPr>
              <a:t> </a:t>
            </a:r>
            <a:r>
              <a:rPr lang="it-IT" dirty="0" err="1">
                <a:latin typeface="Century Gothic" panose="020B0502020202020204" pitchFamily="34" charset="0"/>
              </a:rPr>
              <a:t>finding</a:t>
            </a:r>
            <a:endParaRPr lang="it-IT" dirty="0">
              <a:latin typeface="Century Gothic" panose="020B0502020202020204" pitchFamily="34" charset="0"/>
            </a:endParaRPr>
          </a:p>
        </p:txBody>
      </p:sp>
      <p:sp>
        <p:nvSpPr>
          <p:cNvPr id="27" name="CasellaDiTesto 26">
            <a:extLst>
              <a:ext uri="{FF2B5EF4-FFF2-40B4-BE49-F238E27FC236}">
                <a16:creationId xmlns:a16="http://schemas.microsoft.com/office/drawing/2014/main" id="{3783C819-93A9-AC96-0FD3-ABE45C7FDAC4}"/>
              </a:ext>
            </a:extLst>
          </p:cNvPr>
          <p:cNvSpPr txBox="1"/>
          <p:nvPr/>
        </p:nvSpPr>
        <p:spPr>
          <a:xfrm>
            <a:off x="4245204" y="4951736"/>
            <a:ext cx="3381433" cy="369332"/>
          </a:xfrm>
          <a:prstGeom prst="rect">
            <a:avLst/>
          </a:prstGeom>
          <a:noFill/>
        </p:spPr>
        <p:txBody>
          <a:bodyPr wrap="square">
            <a:spAutoFit/>
          </a:bodyPr>
          <a:lstStyle/>
          <a:p>
            <a:r>
              <a:rPr lang="en-US" sz="1800" dirty="0">
                <a:latin typeface="Century Gothic" panose="020B0502020202020204" pitchFamily="34" charset="0"/>
              </a:rPr>
              <a:t>Desired trajectory in MATLAB</a:t>
            </a:r>
            <a:endParaRPr lang="it-IT" dirty="0"/>
          </a:p>
        </p:txBody>
      </p:sp>
      <p:sp>
        <p:nvSpPr>
          <p:cNvPr id="28" name="CasellaDiTesto 27">
            <a:extLst>
              <a:ext uri="{FF2B5EF4-FFF2-40B4-BE49-F238E27FC236}">
                <a16:creationId xmlns:a16="http://schemas.microsoft.com/office/drawing/2014/main" id="{EE202E8F-EEBD-CC77-6F5D-7A411CEB53FB}"/>
              </a:ext>
            </a:extLst>
          </p:cNvPr>
          <p:cNvSpPr txBox="1"/>
          <p:nvPr/>
        </p:nvSpPr>
        <p:spPr>
          <a:xfrm>
            <a:off x="8544831" y="3640990"/>
            <a:ext cx="3537241" cy="369332"/>
          </a:xfrm>
          <a:prstGeom prst="rect">
            <a:avLst/>
          </a:prstGeom>
          <a:noFill/>
        </p:spPr>
        <p:txBody>
          <a:bodyPr wrap="square">
            <a:spAutoFit/>
          </a:bodyPr>
          <a:lstStyle/>
          <a:p>
            <a:r>
              <a:rPr lang="en-US" sz="1800" dirty="0">
                <a:latin typeface="Century Gothic" panose="020B0502020202020204" pitchFamily="34" charset="0"/>
              </a:rPr>
              <a:t>Desired trajectory in SIMULINK</a:t>
            </a:r>
            <a:endParaRPr lang="it-IT" dirty="0"/>
          </a:p>
        </p:txBody>
      </p:sp>
      <p:sp>
        <p:nvSpPr>
          <p:cNvPr id="29" name="CasellaDiTesto 28">
            <a:extLst>
              <a:ext uri="{FF2B5EF4-FFF2-40B4-BE49-F238E27FC236}">
                <a16:creationId xmlns:a16="http://schemas.microsoft.com/office/drawing/2014/main" id="{58F3106A-11FC-4B93-501D-EF91E43FF456}"/>
              </a:ext>
            </a:extLst>
          </p:cNvPr>
          <p:cNvSpPr txBox="1"/>
          <p:nvPr/>
        </p:nvSpPr>
        <p:spPr>
          <a:xfrm>
            <a:off x="8336022" y="5805691"/>
            <a:ext cx="3954858" cy="369332"/>
          </a:xfrm>
          <a:prstGeom prst="rect">
            <a:avLst/>
          </a:prstGeom>
          <a:noFill/>
        </p:spPr>
        <p:txBody>
          <a:bodyPr wrap="square">
            <a:spAutoFit/>
          </a:bodyPr>
          <a:lstStyle/>
          <a:p>
            <a:r>
              <a:rPr lang="en-US" sz="1800" dirty="0">
                <a:latin typeface="Century Gothic" panose="020B0502020202020204" pitchFamily="34" charset="0"/>
              </a:rPr>
              <a:t>Performed trajectory in SIMULINK</a:t>
            </a:r>
            <a:endParaRPr lang="it-IT" dirty="0"/>
          </a:p>
        </p:txBody>
      </p:sp>
      <p:pic>
        <p:nvPicPr>
          <p:cNvPr id="10" name="Picture 9" descr="A graph with a line&#10;&#10;AI-generated content may be incorrect.">
            <a:extLst>
              <a:ext uri="{FF2B5EF4-FFF2-40B4-BE49-F238E27FC236}">
                <a16:creationId xmlns:a16="http://schemas.microsoft.com/office/drawing/2014/main" id="{5A08014D-F1C6-B59C-D188-5F7591F8B9A9}"/>
              </a:ext>
            </a:extLst>
          </p:cNvPr>
          <p:cNvPicPr>
            <a:picLocks noChangeAspect="1"/>
          </p:cNvPicPr>
          <p:nvPr/>
        </p:nvPicPr>
        <p:blipFill>
          <a:blip r:embed="rId5"/>
          <a:stretch>
            <a:fillRect/>
          </a:stretch>
        </p:blipFill>
        <p:spPr>
          <a:xfrm>
            <a:off x="3768181" y="1827946"/>
            <a:ext cx="4267200" cy="3202107"/>
          </a:xfrm>
          <a:prstGeom prst="rect">
            <a:avLst/>
          </a:prstGeom>
        </p:spPr>
      </p:pic>
      <p:pic>
        <p:nvPicPr>
          <p:cNvPr id="12" name="Picture 11" descr="A graph with numbers and a line&#10;&#10;AI-generated content may be incorrect.">
            <a:extLst>
              <a:ext uri="{FF2B5EF4-FFF2-40B4-BE49-F238E27FC236}">
                <a16:creationId xmlns:a16="http://schemas.microsoft.com/office/drawing/2014/main" id="{CCFEAF31-E0A3-F8EF-AA73-A82675EB406A}"/>
              </a:ext>
            </a:extLst>
          </p:cNvPr>
          <p:cNvPicPr>
            <a:picLocks noChangeAspect="1"/>
          </p:cNvPicPr>
          <p:nvPr/>
        </p:nvPicPr>
        <p:blipFill>
          <a:blip r:embed="rId6"/>
          <a:stretch>
            <a:fillRect/>
          </a:stretch>
        </p:blipFill>
        <p:spPr>
          <a:xfrm>
            <a:off x="8000190" y="2439468"/>
            <a:ext cx="4081882" cy="1201522"/>
          </a:xfrm>
          <a:prstGeom prst="rect">
            <a:avLst/>
          </a:prstGeom>
        </p:spPr>
      </p:pic>
      <p:pic>
        <p:nvPicPr>
          <p:cNvPr id="14" name="Picture 13" descr="A graph with numbers and a line&#10;&#10;AI-generated content may be incorrect.">
            <a:extLst>
              <a:ext uri="{FF2B5EF4-FFF2-40B4-BE49-F238E27FC236}">
                <a16:creationId xmlns:a16="http://schemas.microsoft.com/office/drawing/2014/main" id="{81D56AAF-92D8-FA2E-D3A5-4CB291139526}"/>
              </a:ext>
            </a:extLst>
          </p:cNvPr>
          <p:cNvPicPr>
            <a:picLocks noChangeAspect="1"/>
          </p:cNvPicPr>
          <p:nvPr/>
        </p:nvPicPr>
        <p:blipFill>
          <a:blip r:embed="rId7"/>
          <a:stretch>
            <a:fillRect/>
          </a:stretch>
        </p:blipFill>
        <p:spPr>
          <a:xfrm>
            <a:off x="8000190" y="4601220"/>
            <a:ext cx="4081882" cy="1201522"/>
          </a:xfrm>
          <a:prstGeom prst="rect">
            <a:avLst/>
          </a:prstGeom>
        </p:spPr>
      </p:pic>
      <p:pic>
        <p:nvPicPr>
          <p:cNvPr id="17" name="Picture 16" descr="A pink line with a red circle&#10;&#10;AI-generated content may be incorrect.">
            <a:extLst>
              <a:ext uri="{FF2B5EF4-FFF2-40B4-BE49-F238E27FC236}">
                <a16:creationId xmlns:a16="http://schemas.microsoft.com/office/drawing/2014/main" id="{059D4DBE-08EC-0C38-DF3A-2CAF68B1586C}"/>
              </a:ext>
            </a:extLst>
          </p:cNvPr>
          <p:cNvPicPr>
            <a:picLocks noChangeAspect="1"/>
          </p:cNvPicPr>
          <p:nvPr/>
        </p:nvPicPr>
        <p:blipFill>
          <a:blip r:embed="rId8"/>
          <a:stretch>
            <a:fillRect/>
          </a:stretch>
        </p:blipFill>
        <p:spPr>
          <a:xfrm>
            <a:off x="880917" y="4101813"/>
            <a:ext cx="2253118" cy="1316099"/>
          </a:xfrm>
          <a:prstGeom prst="rect">
            <a:avLst/>
          </a:prstGeom>
        </p:spPr>
      </p:pic>
      <p:sp>
        <p:nvSpPr>
          <p:cNvPr id="19" name="CasellaDiTesto 24">
            <a:extLst>
              <a:ext uri="{FF2B5EF4-FFF2-40B4-BE49-F238E27FC236}">
                <a16:creationId xmlns:a16="http://schemas.microsoft.com/office/drawing/2014/main" id="{843A06D8-71E2-F02A-7BBB-4F9139500077}"/>
              </a:ext>
            </a:extLst>
          </p:cNvPr>
          <p:cNvSpPr txBox="1"/>
          <p:nvPr/>
        </p:nvSpPr>
        <p:spPr>
          <a:xfrm>
            <a:off x="556338" y="5642973"/>
            <a:ext cx="3211843" cy="369332"/>
          </a:xfrm>
          <a:prstGeom prst="rect">
            <a:avLst/>
          </a:prstGeom>
          <a:noFill/>
        </p:spPr>
        <p:txBody>
          <a:bodyPr wrap="square">
            <a:spAutoFit/>
          </a:bodyPr>
          <a:lstStyle/>
          <a:p>
            <a:r>
              <a:rPr lang="it-IT" dirty="0" err="1">
                <a:latin typeface="Century Gothic" panose="020B0502020202020204" pitchFamily="34" charset="0"/>
              </a:rPr>
              <a:t>Smooth</a:t>
            </a:r>
            <a:r>
              <a:rPr lang="it-IT" dirty="0">
                <a:latin typeface="Century Gothic" panose="020B0502020202020204" pitchFamily="34" charset="0"/>
              </a:rPr>
              <a:t> </a:t>
            </a:r>
            <a:r>
              <a:rPr lang="it-IT" dirty="0" err="1">
                <a:latin typeface="Century Gothic" panose="020B0502020202020204" pitchFamily="34" charset="0"/>
              </a:rPr>
              <a:t>forced</a:t>
            </a:r>
            <a:r>
              <a:rPr lang="it-IT" dirty="0">
                <a:latin typeface="Century Gothic" panose="020B0502020202020204" pitchFamily="34" charset="0"/>
              </a:rPr>
              <a:t> connection</a:t>
            </a:r>
          </a:p>
        </p:txBody>
      </p:sp>
    </p:spTree>
    <p:extLst>
      <p:ext uri="{BB962C8B-B14F-4D97-AF65-F5344CB8AC3E}">
        <p14:creationId xmlns:p14="http://schemas.microsoft.com/office/powerpoint/2010/main" val="15228722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249CD-0EDB-57F8-DF37-137F0E50F9C3}"/>
            </a:ext>
          </a:extLst>
        </p:cNvPr>
        <p:cNvGrpSpPr/>
        <p:nvPr/>
      </p:nvGrpSpPr>
      <p:grpSpPr>
        <a:xfrm>
          <a:off x="0" y="0"/>
          <a:ext cx="0" cy="0"/>
          <a:chOff x="0" y="0"/>
          <a:chExt cx="0" cy="0"/>
        </a:xfrm>
      </p:grpSpPr>
      <p:sp>
        <p:nvSpPr>
          <p:cNvPr id="9" name="Rettangolo 10">
            <a:extLst>
              <a:ext uri="{FF2B5EF4-FFF2-40B4-BE49-F238E27FC236}">
                <a16:creationId xmlns:a16="http://schemas.microsoft.com/office/drawing/2014/main" id="{AE00B400-913C-C542-CE7C-F195B276E464}"/>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1E68713D-8119-3FE5-17E9-C04134C2C2E9}"/>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73C432DA-B036-65AB-1FDA-D8AD6765BDBE}"/>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Dijkstra</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approach</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510E3F18-0861-671C-B294-4F646B5FA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1EDA0B7D-F8E1-A85F-00A7-BDFF5C965387}"/>
                  </a:ext>
                </a:extLst>
              </p:cNvPr>
              <p:cNvSpPr txBox="1"/>
              <p:nvPr/>
            </p:nvSpPr>
            <p:spPr>
              <a:xfrm>
                <a:off x="8772825" y="3472860"/>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𝑦</m:t>
                    </m:r>
                  </m:oMath>
                </a14:m>
                <a:endParaRPr lang="it-IT" dirty="0"/>
              </a:p>
            </p:txBody>
          </p:sp>
        </mc:Choice>
        <mc:Fallback xmlns="">
          <p:sp>
            <p:nvSpPr>
              <p:cNvPr id="24" name="CasellaDiTesto 23">
                <a:extLst>
                  <a:ext uri="{FF2B5EF4-FFF2-40B4-BE49-F238E27FC236}">
                    <a16:creationId xmlns:a16="http://schemas.microsoft.com/office/drawing/2014/main" id="{1EDA0B7D-F8E1-A85F-00A7-BDFF5C965387}"/>
                  </a:ext>
                </a:extLst>
              </p:cNvPr>
              <p:cNvSpPr txBox="1">
                <a:spLocks noRot="1" noChangeAspect="1" noMove="1" noResize="1" noEditPoints="1" noAdjustHandles="1" noChangeArrowheads="1" noChangeShapeType="1" noTextEdit="1"/>
              </p:cNvSpPr>
              <p:nvPr/>
            </p:nvSpPr>
            <p:spPr>
              <a:xfrm>
                <a:off x="8772825" y="3472860"/>
                <a:ext cx="3381433" cy="369332"/>
              </a:xfrm>
              <a:prstGeom prst="rect">
                <a:avLst/>
              </a:prstGeom>
              <a:blipFill>
                <a:blip r:embed="rId4"/>
                <a:stretch>
                  <a:fillRect t="-1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B9FD07A-C403-83F6-DAD4-B3466EEA8973}"/>
                  </a:ext>
                </a:extLst>
              </p:cNvPr>
              <p:cNvSpPr txBox="1"/>
              <p:nvPr/>
            </p:nvSpPr>
            <p:spPr>
              <a:xfrm>
                <a:off x="8745609" y="5522321"/>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𝜙</m:t>
                    </m:r>
                  </m:oMath>
                </a14:m>
                <a:endParaRPr lang="it-IT" dirty="0"/>
              </a:p>
            </p:txBody>
          </p:sp>
        </mc:Choice>
        <mc:Fallback xmlns="">
          <p:sp>
            <p:nvSpPr>
              <p:cNvPr id="27" name="CasellaDiTesto 26">
                <a:extLst>
                  <a:ext uri="{FF2B5EF4-FFF2-40B4-BE49-F238E27FC236}">
                    <a16:creationId xmlns:a16="http://schemas.microsoft.com/office/drawing/2014/main" id="{FB9FD07A-C403-83F6-DAD4-B3466EEA8973}"/>
                  </a:ext>
                </a:extLst>
              </p:cNvPr>
              <p:cNvSpPr txBox="1">
                <a:spLocks noRot="1" noChangeAspect="1" noMove="1" noResize="1" noEditPoints="1" noAdjustHandles="1" noChangeArrowheads="1" noChangeShapeType="1" noTextEdit="1"/>
              </p:cNvSpPr>
              <p:nvPr/>
            </p:nvSpPr>
            <p:spPr>
              <a:xfrm>
                <a:off x="8745609" y="5522321"/>
                <a:ext cx="3381433" cy="369332"/>
              </a:xfrm>
              <a:prstGeom prst="rect">
                <a:avLst/>
              </a:prstGeom>
              <a:blipFill>
                <a:blip r:embed="rId5"/>
                <a:stretch>
                  <a:fillRect t="-1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asellaDiTesto 30">
                <a:extLst>
                  <a:ext uri="{FF2B5EF4-FFF2-40B4-BE49-F238E27FC236}">
                    <a16:creationId xmlns:a16="http://schemas.microsoft.com/office/drawing/2014/main" id="{6BB1DDBE-2966-1B46-85E8-231F07BCF6CC}"/>
                  </a:ext>
                </a:extLst>
              </p:cNvPr>
              <p:cNvSpPr txBox="1"/>
              <p:nvPr/>
            </p:nvSpPr>
            <p:spPr>
              <a:xfrm>
                <a:off x="5084064" y="3481105"/>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𝑥</m:t>
                    </m:r>
                  </m:oMath>
                </a14:m>
                <a:endParaRPr lang="it-IT" dirty="0"/>
              </a:p>
            </p:txBody>
          </p:sp>
        </mc:Choice>
        <mc:Fallback xmlns="">
          <p:sp>
            <p:nvSpPr>
              <p:cNvPr id="31" name="CasellaDiTesto 30">
                <a:extLst>
                  <a:ext uri="{FF2B5EF4-FFF2-40B4-BE49-F238E27FC236}">
                    <a16:creationId xmlns:a16="http://schemas.microsoft.com/office/drawing/2014/main" id="{6BB1DDBE-2966-1B46-85E8-231F07BCF6CC}"/>
                  </a:ext>
                </a:extLst>
              </p:cNvPr>
              <p:cNvSpPr txBox="1">
                <a:spLocks noRot="1" noChangeAspect="1" noMove="1" noResize="1" noEditPoints="1" noAdjustHandles="1" noChangeArrowheads="1" noChangeShapeType="1" noTextEdit="1"/>
              </p:cNvSpPr>
              <p:nvPr/>
            </p:nvSpPr>
            <p:spPr>
              <a:xfrm>
                <a:off x="5084064" y="3481105"/>
                <a:ext cx="3381433" cy="369332"/>
              </a:xfrm>
              <a:prstGeom prst="rect">
                <a:avLst/>
              </a:prstGeom>
              <a:blipFill>
                <a:blip r:embed="rId6"/>
                <a:stretch>
                  <a:fillRect t="-114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29738C68-C1D4-5788-41FB-540FD717A679}"/>
                  </a:ext>
                </a:extLst>
              </p:cNvPr>
              <p:cNvSpPr txBox="1"/>
              <p:nvPr/>
            </p:nvSpPr>
            <p:spPr>
              <a:xfrm>
                <a:off x="5084064" y="5525099"/>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𝜃</m:t>
                    </m:r>
                  </m:oMath>
                </a14:m>
                <a:endParaRPr lang="it-IT" dirty="0"/>
              </a:p>
            </p:txBody>
          </p:sp>
        </mc:Choice>
        <mc:Fallback xmlns="">
          <p:sp>
            <p:nvSpPr>
              <p:cNvPr id="33" name="CasellaDiTesto 32">
                <a:extLst>
                  <a:ext uri="{FF2B5EF4-FFF2-40B4-BE49-F238E27FC236}">
                    <a16:creationId xmlns:a16="http://schemas.microsoft.com/office/drawing/2014/main" id="{29738C68-C1D4-5788-41FB-540FD717A679}"/>
                  </a:ext>
                </a:extLst>
              </p:cNvPr>
              <p:cNvSpPr txBox="1">
                <a:spLocks noRot="1" noChangeAspect="1" noMove="1" noResize="1" noEditPoints="1" noAdjustHandles="1" noChangeArrowheads="1" noChangeShapeType="1" noTextEdit="1"/>
              </p:cNvSpPr>
              <p:nvPr/>
            </p:nvSpPr>
            <p:spPr>
              <a:xfrm>
                <a:off x="5084064" y="5525099"/>
                <a:ext cx="3381433" cy="369332"/>
              </a:xfrm>
              <a:prstGeom prst="rect">
                <a:avLst/>
              </a:prstGeom>
              <a:blipFill>
                <a:blip r:embed="rId7"/>
                <a:stretch>
                  <a:fillRect t="-11475" b="-21311"/>
                </a:stretch>
              </a:blipFill>
            </p:spPr>
            <p:txBody>
              <a:bodyPr/>
              <a:lstStyle/>
              <a:p>
                <a:r>
                  <a:rPr lang="en-US">
                    <a:noFill/>
                  </a:rPr>
                  <a:t> </a:t>
                </a:r>
              </a:p>
            </p:txBody>
          </p:sp>
        </mc:Fallback>
      </mc:AlternateContent>
      <p:pic>
        <p:nvPicPr>
          <p:cNvPr id="6" name="Picture 5" descr="A diagram of different types of graphs&#10;&#10;AI-generated content may be incorrect.">
            <a:extLst>
              <a:ext uri="{FF2B5EF4-FFF2-40B4-BE49-F238E27FC236}">
                <a16:creationId xmlns:a16="http://schemas.microsoft.com/office/drawing/2014/main" id="{BBAD45C7-9A4C-4E28-03FD-2E748167C772}"/>
              </a:ext>
            </a:extLst>
          </p:cNvPr>
          <p:cNvPicPr>
            <a:picLocks/>
          </p:cNvPicPr>
          <p:nvPr/>
        </p:nvPicPr>
        <p:blipFill>
          <a:blip r:embed="rId8"/>
          <a:stretch>
            <a:fillRect/>
          </a:stretch>
        </p:blipFill>
        <p:spPr>
          <a:xfrm>
            <a:off x="111616" y="1703834"/>
            <a:ext cx="4692336" cy="4647239"/>
          </a:xfrm>
          <a:prstGeom prst="rect">
            <a:avLst/>
          </a:prstGeom>
        </p:spPr>
      </p:pic>
      <p:pic>
        <p:nvPicPr>
          <p:cNvPr id="15" name="Picture 14" descr="A graph with red lines&#10;&#10;AI-generated content may be incorrect.">
            <a:extLst>
              <a:ext uri="{FF2B5EF4-FFF2-40B4-BE49-F238E27FC236}">
                <a16:creationId xmlns:a16="http://schemas.microsoft.com/office/drawing/2014/main" id="{4E9AF3ED-06FE-C535-9183-3EDEF7E1505C}"/>
              </a:ext>
            </a:extLst>
          </p:cNvPr>
          <p:cNvPicPr>
            <a:picLocks noChangeAspect="1"/>
          </p:cNvPicPr>
          <p:nvPr/>
        </p:nvPicPr>
        <p:blipFill>
          <a:blip r:embed="rId9"/>
          <a:stretch>
            <a:fillRect/>
          </a:stretch>
        </p:blipFill>
        <p:spPr>
          <a:xfrm>
            <a:off x="5111280" y="2147178"/>
            <a:ext cx="3233684" cy="1333927"/>
          </a:xfrm>
          <a:prstGeom prst="rect">
            <a:avLst/>
          </a:prstGeom>
        </p:spPr>
      </p:pic>
      <p:pic>
        <p:nvPicPr>
          <p:cNvPr id="17" name="Picture 16" descr="A graph with numbers and lines&#10;&#10;AI-generated content may be incorrect.">
            <a:extLst>
              <a:ext uri="{FF2B5EF4-FFF2-40B4-BE49-F238E27FC236}">
                <a16:creationId xmlns:a16="http://schemas.microsoft.com/office/drawing/2014/main" id="{19D51413-3758-7010-478B-3DFE1F641930}"/>
              </a:ext>
            </a:extLst>
          </p:cNvPr>
          <p:cNvPicPr>
            <a:picLocks noChangeAspect="1"/>
          </p:cNvPicPr>
          <p:nvPr/>
        </p:nvPicPr>
        <p:blipFill>
          <a:blip r:embed="rId10"/>
          <a:stretch>
            <a:fillRect/>
          </a:stretch>
        </p:blipFill>
        <p:spPr>
          <a:xfrm>
            <a:off x="8819483" y="2147178"/>
            <a:ext cx="3233684" cy="1333927"/>
          </a:xfrm>
          <a:prstGeom prst="rect">
            <a:avLst/>
          </a:prstGeom>
        </p:spPr>
      </p:pic>
      <p:pic>
        <p:nvPicPr>
          <p:cNvPr id="19" name="Picture 18" descr="A graph of a graph&#10;&#10;AI-generated content may be incorrect.">
            <a:extLst>
              <a:ext uri="{FF2B5EF4-FFF2-40B4-BE49-F238E27FC236}">
                <a16:creationId xmlns:a16="http://schemas.microsoft.com/office/drawing/2014/main" id="{CBB4A72C-FE2D-7C3C-8AB5-21A5DD67DC0C}"/>
              </a:ext>
            </a:extLst>
          </p:cNvPr>
          <p:cNvPicPr>
            <a:picLocks noChangeAspect="1"/>
          </p:cNvPicPr>
          <p:nvPr/>
        </p:nvPicPr>
        <p:blipFill>
          <a:blip r:embed="rId11"/>
          <a:stretch>
            <a:fillRect/>
          </a:stretch>
        </p:blipFill>
        <p:spPr>
          <a:xfrm>
            <a:off x="5111280" y="4232137"/>
            <a:ext cx="3233684" cy="1292962"/>
          </a:xfrm>
          <a:prstGeom prst="rect">
            <a:avLst/>
          </a:prstGeom>
        </p:spPr>
      </p:pic>
      <p:pic>
        <p:nvPicPr>
          <p:cNvPr id="21" name="Picture 20" descr="A graph with lines and numbers&#10;&#10;AI-generated content may be incorrect.">
            <a:extLst>
              <a:ext uri="{FF2B5EF4-FFF2-40B4-BE49-F238E27FC236}">
                <a16:creationId xmlns:a16="http://schemas.microsoft.com/office/drawing/2014/main" id="{22349295-25EE-9334-875A-9A442721A699}"/>
              </a:ext>
            </a:extLst>
          </p:cNvPr>
          <p:cNvPicPr>
            <a:picLocks noChangeAspect="1"/>
          </p:cNvPicPr>
          <p:nvPr/>
        </p:nvPicPr>
        <p:blipFill>
          <a:blip r:embed="rId12"/>
          <a:stretch>
            <a:fillRect/>
          </a:stretch>
        </p:blipFill>
        <p:spPr>
          <a:xfrm>
            <a:off x="8843806" y="4188394"/>
            <a:ext cx="3185038" cy="1333927"/>
          </a:xfrm>
          <a:prstGeom prst="rect">
            <a:avLst/>
          </a:prstGeom>
        </p:spPr>
      </p:pic>
    </p:spTree>
    <p:extLst>
      <p:ext uri="{BB962C8B-B14F-4D97-AF65-F5344CB8AC3E}">
        <p14:creationId xmlns:p14="http://schemas.microsoft.com/office/powerpoint/2010/main" val="380281092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9CB14-B041-12E4-4C71-9EDD63379B17}"/>
            </a:ext>
          </a:extLst>
        </p:cNvPr>
        <p:cNvGrpSpPr/>
        <p:nvPr/>
      </p:nvGrpSpPr>
      <p:grpSpPr>
        <a:xfrm>
          <a:off x="0" y="0"/>
          <a:ext cx="0" cy="0"/>
          <a:chOff x="0" y="0"/>
          <a:chExt cx="0" cy="0"/>
        </a:xfrm>
      </p:grpSpPr>
      <p:pic>
        <p:nvPicPr>
          <p:cNvPr id="7" name="Picture 6" descr="A graph showing a wave of a heart rate&#10;&#10;AI-generated content may be incorrect.">
            <a:extLst>
              <a:ext uri="{FF2B5EF4-FFF2-40B4-BE49-F238E27FC236}">
                <a16:creationId xmlns:a16="http://schemas.microsoft.com/office/drawing/2014/main" id="{074BA8E7-CA4C-0A41-A561-03742030B1FC}"/>
              </a:ext>
            </a:extLst>
          </p:cNvPr>
          <p:cNvPicPr>
            <a:picLocks noChangeAspect="1"/>
          </p:cNvPicPr>
          <p:nvPr/>
        </p:nvPicPr>
        <p:blipFill>
          <a:blip r:embed="rId3"/>
          <a:stretch>
            <a:fillRect/>
          </a:stretch>
        </p:blipFill>
        <p:spPr>
          <a:xfrm>
            <a:off x="285307" y="1666447"/>
            <a:ext cx="5410200" cy="4059814"/>
          </a:xfrm>
          <a:prstGeom prst="rect">
            <a:avLst/>
          </a:prstGeom>
        </p:spPr>
      </p:pic>
      <p:sp>
        <p:nvSpPr>
          <p:cNvPr id="9" name="Rettangolo 10">
            <a:extLst>
              <a:ext uri="{FF2B5EF4-FFF2-40B4-BE49-F238E27FC236}">
                <a16:creationId xmlns:a16="http://schemas.microsoft.com/office/drawing/2014/main" id="{84D0DDFF-CFD6-7C84-34E7-1BCE6F3F7A7B}"/>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49DC5E6B-F380-743D-EB53-C4C14167D0AF}"/>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73764E3C-3F1A-F4F2-1886-158C5FA941F8}"/>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Dijkstra</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approach</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E859ACDF-5D70-A8AC-4EAE-EA052D00F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13" name="CasellaDiTesto 12">
            <a:extLst>
              <a:ext uri="{FF2B5EF4-FFF2-40B4-BE49-F238E27FC236}">
                <a16:creationId xmlns:a16="http://schemas.microsoft.com/office/drawing/2014/main" id="{2A1D1A02-450F-E992-5EFE-65B2F267FC0E}"/>
              </a:ext>
            </a:extLst>
          </p:cNvPr>
          <p:cNvSpPr txBox="1"/>
          <p:nvPr/>
        </p:nvSpPr>
        <p:spPr>
          <a:xfrm>
            <a:off x="1225934" y="5536409"/>
            <a:ext cx="3528946" cy="646331"/>
          </a:xfrm>
          <a:prstGeom prst="rect">
            <a:avLst/>
          </a:prstGeom>
          <a:noFill/>
        </p:spPr>
        <p:txBody>
          <a:bodyPr wrap="square">
            <a:spAutoFit/>
          </a:bodyPr>
          <a:lstStyle/>
          <a:p>
            <a:r>
              <a:rPr lang="en-US" sz="1800" dirty="0">
                <a:latin typeface="Century Gothic" panose="020B0502020202020204" pitchFamily="34" charset="0"/>
              </a:rPr>
              <a:t>Heading velocity and </a:t>
            </a:r>
            <a:r>
              <a:rPr lang="en-US" dirty="0">
                <a:latin typeface="Century Gothic" panose="020B0502020202020204" pitchFamily="34" charset="0"/>
              </a:rPr>
              <a:t>steering angle</a:t>
            </a:r>
            <a:r>
              <a:rPr lang="en-US" sz="1800" dirty="0">
                <a:latin typeface="Century Gothic" panose="020B0502020202020204" pitchFamily="34" charset="0"/>
              </a:rPr>
              <a:t> velocity in MATLAB</a:t>
            </a:r>
            <a:endParaRPr lang="it-IT" dirty="0"/>
          </a:p>
        </p:txBody>
      </p:sp>
      <p:sp>
        <p:nvSpPr>
          <p:cNvPr id="36" name="CasellaDiTesto 35">
            <a:extLst>
              <a:ext uri="{FF2B5EF4-FFF2-40B4-BE49-F238E27FC236}">
                <a16:creationId xmlns:a16="http://schemas.microsoft.com/office/drawing/2014/main" id="{69620B9C-0757-577D-A79A-AAE56E48CDF4}"/>
              </a:ext>
            </a:extLst>
          </p:cNvPr>
          <p:cNvSpPr txBox="1"/>
          <p:nvPr/>
        </p:nvSpPr>
        <p:spPr>
          <a:xfrm>
            <a:off x="7070933" y="5530802"/>
            <a:ext cx="3528946" cy="646331"/>
          </a:xfrm>
          <a:prstGeom prst="rect">
            <a:avLst/>
          </a:prstGeom>
          <a:noFill/>
        </p:spPr>
        <p:txBody>
          <a:bodyPr wrap="square">
            <a:spAutoFit/>
          </a:bodyPr>
          <a:lstStyle/>
          <a:p>
            <a:r>
              <a:rPr lang="en-US" sz="1800" dirty="0">
                <a:latin typeface="Century Gothic" panose="020B0502020202020204" pitchFamily="34" charset="0"/>
              </a:rPr>
              <a:t>Heading velocity and </a:t>
            </a:r>
            <a:r>
              <a:rPr lang="en-US" dirty="0">
                <a:latin typeface="Century Gothic" panose="020B0502020202020204" pitchFamily="34" charset="0"/>
              </a:rPr>
              <a:t>steering angle</a:t>
            </a:r>
            <a:r>
              <a:rPr lang="en-US" sz="1800" dirty="0">
                <a:latin typeface="Century Gothic" panose="020B0502020202020204" pitchFamily="34" charset="0"/>
              </a:rPr>
              <a:t> velocity in SIMULINK</a:t>
            </a:r>
            <a:endParaRPr lang="it-IT" dirty="0"/>
          </a:p>
        </p:txBody>
      </p:sp>
      <p:pic>
        <p:nvPicPr>
          <p:cNvPr id="11" name="Picture 10"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FB1E7D7D-C4EA-A5F4-8CB5-FDD821A994F9}"/>
              </a:ext>
            </a:extLst>
          </p:cNvPr>
          <p:cNvPicPr>
            <a:picLocks noChangeAspect="1"/>
          </p:cNvPicPr>
          <p:nvPr/>
        </p:nvPicPr>
        <p:blipFill>
          <a:blip r:embed="rId5"/>
          <a:stretch>
            <a:fillRect/>
          </a:stretch>
        </p:blipFill>
        <p:spPr>
          <a:xfrm>
            <a:off x="5764120" y="1998661"/>
            <a:ext cx="6142573" cy="3540374"/>
          </a:xfrm>
          <a:prstGeom prst="rect">
            <a:avLst/>
          </a:prstGeom>
        </p:spPr>
      </p:pic>
    </p:spTree>
    <p:extLst>
      <p:ext uri="{BB962C8B-B14F-4D97-AF65-F5344CB8AC3E}">
        <p14:creationId xmlns:p14="http://schemas.microsoft.com/office/powerpoint/2010/main" val="403457885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F6214-ED94-DBEF-21F4-0E1E997B7D8A}"/>
            </a:ext>
          </a:extLst>
        </p:cNvPr>
        <p:cNvGrpSpPr/>
        <p:nvPr/>
      </p:nvGrpSpPr>
      <p:grpSpPr>
        <a:xfrm>
          <a:off x="0" y="0"/>
          <a:ext cx="0" cy="0"/>
          <a:chOff x="0" y="0"/>
          <a:chExt cx="0" cy="0"/>
        </a:xfrm>
      </p:grpSpPr>
      <p:sp>
        <p:nvSpPr>
          <p:cNvPr id="9" name="Rettangolo 10">
            <a:extLst>
              <a:ext uri="{FF2B5EF4-FFF2-40B4-BE49-F238E27FC236}">
                <a16:creationId xmlns:a16="http://schemas.microsoft.com/office/drawing/2014/main" id="{184E3D9B-A77A-1914-3206-866918C05792}"/>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DB0B14BD-25DC-B836-0E65-6898570906D4}"/>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DA1D1062-130F-9406-E92C-6B3A39FF5996}"/>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A* (Manhattan) </a:t>
            </a:r>
            <a:r>
              <a:rPr lang="it-IT" sz="3200" dirty="0" err="1">
                <a:solidFill>
                  <a:srgbClr val="971720"/>
                </a:solidFill>
                <a:latin typeface="Century Gothic"/>
                <a:cs typeface="Century Gothic"/>
              </a:rPr>
              <a:t>approach</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29072B9F-AA22-0405-31E1-82A9B7D20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27" name="CasellaDiTesto 26">
            <a:extLst>
              <a:ext uri="{FF2B5EF4-FFF2-40B4-BE49-F238E27FC236}">
                <a16:creationId xmlns:a16="http://schemas.microsoft.com/office/drawing/2014/main" id="{E4A92DD7-FAB3-3AB4-C1BB-B822DEBB0666}"/>
              </a:ext>
            </a:extLst>
          </p:cNvPr>
          <p:cNvSpPr txBox="1"/>
          <p:nvPr/>
        </p:nvSpPr>
        <p:spPr>
          <a:xfrm>
            <a:off x="4245204" y="4951736"/>
            <a:ext cx="3381433" cy="369332"/>
          </a:xfrm>
          <a:prstGeom prst="rect">
            <a:avLst/>
          </a:prstGeom>
          <a:noFill/>
        </p:spPr>
        <p:txBody>
          <a:bodyPr wrap="square">
            <a:spAutoFit/>
          </a:bodyPr>
          <a:lstStyle/>
          <a:p>
            <a:r>
              <a:rPr lang="en-US" sz="1800" dirty="0">
                <a:latin typeface="Century Gothic" panose="020B0502020202020204" pitchFamily="34" charset="0"/>
              </a:rPr>
              <a:t>Desired trajectory in MATLAB</a:t>
            </a:r>
            <a:endParaRPr lang="it-IT" dirty="0"/>
          </a:p>
        </p:txBody>
      </p:sp>
      <p:sp>
        <p:nvSpPr>
          <p:cNvPr id="28" name="CasellaDiTesto 27">
            <a:extLst>
              <a:ext uri="{FF2B5EF4-FFF2-40B4-BE49-F238E27FC236}">
                <a16:creationId xmlns:a16="http://schemas.microsoft.com/office/drawing/2014/main" id="{3323953F-DD9F-8BF2-EBBB-8C036CDA1AF9}"/>
              </a:ext>
            </a:extLst>
          </p:cNvPr>
          <p:cNvSpPr txBox="1"/>
          <p:nvPr/>
        </p:nvSpPr>
        <p:spPr>
          <a:xfrm>
            <a:off x="8544831" y="3640990"/>
            <a:ext cx="3537241" cy="369332"/>
          </a:xfrm>
          <a:prstGeom prst="rect">
            <a:avLst/>
          </a:prstGeom>
          <a:noFill/>
        </p:spPr>
        <p:txBody>
          <a:bodyPr wrap="square">
            <a:spAutoFit/>
          </a:bodyPr>
          <a:lstStyle/>
          <a:p>
            <a:r>
              <a:rPr lang="en-US" sz="1800" dirty="0">
                <a:latin typeface="Century Gothic" panose="020B0502020202020204" pitchFamily="34" charset="0"/>
              </a:rPr>
              <a:t>Desired trajectory in SIMULINK</a:t>
            </a:r>
            <a:endParaRPr lang="it-IT" dirty="0"/>
          </a:p>
        </p:txBody>
      </p:sp>
      <p:sp>
        <p:nvSpPr>
          <p:cNvPr id="29" name="CasellaDiTesto 28">
            <a:extLst>
              <a:ext uri="{FF2B5EF4-FFF2-40B4-BE49-F238E27FC236}">
                <a16:creationId xmlns:a16="http://schemas.microsoft.com/office/drawing/2014/main" id="{E82E96D0-8D15-A51C-3ADD-BA3BE3095F2D}"/>
              </a:ext>
            </a:extLst>
          </p:cNvPr>
          <p:cNvSpPr txBox="1"/>
          <p:nvPr/>
        </p:nvSpPr>
        <p:spPr>
          <a:xfrm>
            <a:off x="8336022" y="5805691"/>
            <a:ext cx="3954858" cy="369332"/>
          </a:xfrm>
          <a:prstGeom prst="rect">
            <a:avLst/>
          </a:prstGeom>
          <a:noFill/>
        </p:spPr>
        <p:txBody>
          <a:bodyPr wrap="square">
            <a:spAutoFit/>
          </a:bodyPr>
          <a:lstStyle/>
          <a:p>
            <a:r>
              <a:rPr lang="en-US" sz="1800" dirty="0">
                <a:latin typeface="Century Gothic" panose="020B0502020202020204" pitchFamily="34" charset="0"/>
              </a:rPr>
              <a:t>Performed trajectory in SIMULINK</a:t>
            </a:r>
            <a:endParaRPr lang="it-IT" dirty="0"/>
          </a:p>
        </p:txBody>
      </p:sp>
      <p:pic>
        <p:nvPicPr>
          <p:cNvPr id="12" name="Picture 11" descr="A graph with numbers and a line&#10;&#10;AI-generated content may be incorrect.">
            <a:extLst>
              <a:ext uri="{FF2B5EF4-FFF2-40B4-BE49-F238E27FC236}">
                <a16:creationId xmlns:a16="http://schemas.microsoft.com/office/drawing/2014/main" id="{DCA80612-FDE3-9BFE-B53A-CD3B13F8C7FE}"/>
              </a:ext>
            </a:extLst>
          </p:cNvPr>
          <p:cNvPicPr>
            <a:picLocks noChangeAspect="1"/>
          </p:cNvPicPr>
          <p:nvPr/>
        </p:nvPicPr>
        <p:blipFill>
          <a:blip r:embed="rId4"/>
          <a:stretch>
            <a:fillRect/>
          </a:stretch>
        </p:blipFill>
        <p:spPr>
          <a:xfrm>
            <a:off x="8000190" y="2439468"/>
            <a:ext cx="4081882" cy="1201522"/>
          </a:xfrm>
          <a:prstGeom prst="rect">
            <a:avLst/>
          </a:prstGeom>
        </p:spPr>
      </p:pic>
      <p:pic>
        <p:nvPicPr>
          <p:cNvPr id="14" name="Picture 13" descr="A graph with numbers and a line&#10;&#10;AI-generated content may be incorrect.">
            <a:extLst>
              <a:ext uri="{FF2B5EF4-FFF2-40B4-BE49-F238E27FC236}">
                <a16:creationId xmlns:a16="http://schemas.microsoft.com/office/drawing/2014/main" id="{6865813C-E1B5-934E-A982-48176A5D3402}"/>
              </a:ext>
            </a:extLst>
          </p:cNvPr>
          <p:cNvPicPr>
            <a:picLocks noChangeAspect="1"/>
          </p:cNvPicPr>
          <p:nvPr/>
        </p:nvPicPr>
        <p:blipFill>
          <a:blip r:embed="rId5"/>
          <a:stretch>
            <a:fillRect/>
          </a:stretch>
        </p:blipFill>
        <p:spPr>
          <a:xfrm>
            <a:off x="8000190" y="4601220"/>
            <a:ext cx="4081882" cy="1201522"/>
          </a:xfrm>
          <a:prstGeom prst="rect">
            <a:avLst/>
          </a:prstGeom>
        </p:spPr>
      </p:pic>
      <p:pic>
        <p:nvPicPr>
          <p:cNvPr id="6" name="Picture 5" descr="A computer screen with black rectangles&#10;&#10;AI-generated content may be incorrect.">
            <a:extLst>
              <a:ext uri="{FF2B5EF4-FFF2-40B4-BE49-F238E27FC236}">
                <a16:creationId xmlns:a16="http://schemas.microsoft.com/office/drawing/2014/main" id="{D4558A85-655E-23CB-A114-E3B6B45C4860}"/>
              </a:ext>
            </a:extLst>
          </p:cNvPr>
          <p:cNvPicPr>
            <a:picLocks noChangeAspect="1"/>
          </p:cNvPicPr>
          <p:nvPr/>
        </p:nvPicPr>
        <p:blipFill>
          <a:blip r:embed="rId6"/>
          <a:stretch>
            <a:fillRect/>
          </a:stretch>
        </p:blipFill>
        <p:spPr>
          <a:xfrm>
            <a:off x="109928" y="1767003"/>
            <a:ext cx="3886200" cy="1944136"/>
          </a:xfrm>
          <a:prstGeom prst="rect">
            <a:avLst/>
          </a:prstGeom>
        </p:spPr>
      </p:pic>
      <p:sp>
        <p:nvSpPr>
          <p:cNvPr id="25" name="CasellaDiTesto 24">
            <a:extLst>
              <a:ext uri="{FF2B5EF4-FFF2-40B4-BE49-F238E27FC236}">
                <a16:creationId xmlns:a16="http://schemas.microsoft.com/office/drawing/2014/main" id="{41A9BA65-BBC0-ADB6-F26F-D5FEC5F0800D}"/>
              </a:ext>
            </a:extLst>
          </p:cNvPr>
          <p:cNvSpPr txBox="1"/>
          <p:nvPr/>
        </p:nvSpPr>
        <p:spPr>
          <a:xfrm>
            <a:off x="545630" y="5635111"/>
            <a:ext cx="3531324" cy="369332"/>
          </a:xfrm>
          <a:prstGeom prst="rect">
            <a:avLst/>
          </a:prstGeom>
          <a:noFill/>
        </p:spPr>
        <p:txBody>
          <a:bodyPr wrap="square">
            <a:spAutoFit/>
          </a:bodyPr>
          <a:lstStyle/>
          <a:p>
            <a:r>
              <a:rPr lang="it-IT" dirty="0" err="1">
                <a:latin typeface="Century Gothic" panose="020B0502020202020204" pitchFamily="34" charset="0"/>
              </a:rPr>
              <a:t>Smooth</a:t>
            </a:r>
            <a:r>
              <a:rPr lang="it-IT" dirty="0">
                <a:latin typeface="Century Gothic" panose="020B0502020202020204" pitchFamily="34" charset="0"/>
              </a:rPr>
              <a:t> </a:t>
            </a:r>
            <a:r>
              <a:rPr lang="it-IT" dirty="0" err="1">
                <a:latin typeface="Century Gothic" panose="020B0502020202020204" pitchFamily="34" charset="0"/>
              </a:rPr>
              <a:t>forced</a:t>
            </a:r>
            <a:r>
              <a:rPr lang="it-IT" dirty="0">
                <a:latin typeface="Century Gothic" panose="020B0502020202020204" pitchFamily="34" charset="0"/>
              </a:rPr>
              <a:t> connection</a:t>
            </a:r>
          </a:p>
        </p:txBody>
      </p:sp>
      <p:pic>
        <p:nvPicPr>
          <p:cNvPr id="11" name="Picture 10" descr="A graph with a line&#10;&#10;AI-generated content may be incorrect.">
            <a:extLst>
              <a:ext uri="{FF2B5EF4-FFF2-40B4-BE49-F238E27FC236}">
                <a16:creationId xmlns:a16="http://schemas.microsoft.com/office/drawing/2014/main" id="{773745EE-E1B1-AF45-34ED-59BEF40F55E8}"/>
              </a:ext>
            </a:extLst>
          </p:cNvPr>
          <p:cNvPicPr>
            <a:picLocks noChangeAspect="1"/>
          </p:cNvPicPr>
          <p:nvPr/>
        </p:nvPicPr>
        <p:blipFill>
          <a:blip r:embed="rId7"/>
          <a:stretch>
            <a:fillRect/>
          </a:stretch>
        </p:blipFill>
        <p:spPr>
          <a:xfrm>
            <a:off x="3673949" y="1823582"/>
            <a:ext cx="4267200" cy="3202107"/>
          </a:xfrm>
          <a:prstGeom prst="rect">
            <a:avLst/>
          </a:prstGeom>
        </p:spPr>
      </p:pic>
      <p:pic>
        <p:nvPicPr>
          <p:cNvPr id="15" name="Picture 14" descr="A pink line with a red circle&#10;&#10;AI-generated content may be incorrect.">
            <a:extLst>
              <a:ext uri="{FF2B5EF4-FFF2-40B4-BE49-F238E27FC236}">
                <a16:creationId xmlns:a16="http://schemas.microsoft.com/office/drawing/2014/main" id="{DF2FCEFB-A7E6-CE65-35F7-EEF865C301C3}"/>
              </a:ext>
            </a:extLst>
          </p:cNvPr>
          <p:cNvPicPr>
            <a:picLocks noChangeAspect="1"/>
          </p:cNvPicPr>
          <p:nvPr/>
        </p:nvPicPr>
        <p:blipFill>
          <a:blip r:embed="rId8"/>
          <a:stretch>
            <a:fillRect/>
          </a:stretch>
        </p:blipFill>
        <p:spPr>
          <a:xfrm>
            <a:off x="1086126" y="4021190"/>
            <a:ext cx="2042503" cy="1622549"/>
          </a:xfrm>
          <a:prstGeom prst="rect">
            <a:avLst/>
          </a:prstGeom>
        </p:spPr>
      </p:pic>
      <p:sp>
        <p:nvSpPr>
          <p:cNvPr id="16" name="CasellaDiTesto 24">
            <a:extLst>
              <a:ext uri="{FF2B5EF4-FFF2-40B4-BE49-F238E27FC236}">
                <a16:creationId xmlns:a16="http://schemas.microsoft.com/office/drawing/2014/main" id="{43CEB47C-89FE-6884-0D54-A0053DD322B1}"/>
              </a:ext>
            </a:extLst>
          </p:cNvPr>
          <p:cNvSpPr txBox="1"/>
          <p:nvPr/>
        </p:nvSpPr>
        <p:spPr>
          <a:xfrm>
            <a:off x="1033361" y="3513315"/>
            <a:ext cx="3211843" cy="369332"/>
          </a:xfrm>
          <a:prstGeom prst="rect">
            <a:avLst/>
          </a:prstGeom>
          <a:noFill/>
        </p:spPr>
        <p:txBody>
          <a:bodyPr wrap="square">
            <a:spAutoFit/>
          </a:bodyPr>
          <a:lstStyle/>
          <a:p>
            <a:r>
              <a:rPr lang="it-IT" dirty="0">
                <a:latin typeface="Century Gothic" panose="020B0502020202020204" pitchFamily="34" charset="0"/>
              </a:rPr>
              <a:t>A* </a:t>
            </a:r>
            <a:r>
              <a:rPr lang="it-IT" dirty="0" err="1">
                <a:latin typeface="Century Gothic" panose="020B0502020202020204" pitchFamily="34" charset="0"/>
              </a:rPr>
              <a:t>path</a:t>
            </a:r>
            <a:r>
              <a:rPr lang="it-IT" dirty="0">
                <a:latin typeface="Century Gothic" panose="020B0502020202020204" pitchFamily="34" charset="0"/>
              </a:rPr>
              <a:t> </a:t>
            </a:r>
            <a:r>
              <a:rPr lang="it-IT" dirty="0" err="1">
                <a:latin typeface="Century Gothic" panose="020B0502020202020204" pitchFamily="34" charset="0"/>
              </a:rPr>
              <a:t>finding</a:t>
            </a:r>
            <a:endParaRPr lang="it-IT" dirty="0">
              <a:latin typeface="Century Gothic" panose="020B0502020202020204" pitchFamily="34" charset="0"/>
            </a:endParaRPr>
          </a:p>
        </p:txBody>
      </p:sp>
    </p:spTree>
    <p:extLst>
      <p:ext uri="{BB962C8B-B14F-4D97-AF65-F5344CB8AC3E}">
        <p14:creationId xmlns:p14="http://schemas.microsoft.com/office/powerpoint/2010/main" val="3259961713"/>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6F99A-4E57-B9D2-C6D9-E1D7BE39E6F8}"/>
            </a:ext>
          </a:extLst>
        </p:cNvPr>
        <p:cNvGrpSpPr/>
        <p:nvPr/>
      </p:nvGrpSpPr>
      <p:grpSpPr>
        <a:xfrm>
          <a:off x="0" y="0"/>
          <a:ext cx="0" cy="0"/>
          <a:chOff x="0" y="0"/>
          <a:chExt cx="0" cy="0"/>
        </a:xfrm>
      </p:grpSpPr>
      <p:sp>
        <p:nvSpPr>
          <p:cNvPr id="9" name="Rettangolo 10">
            <a:extLst>
              <a:ext uri="{FF2B5EF4-FFF2-40B4-BE49-F238E27FC236}">
                <a16:creationId xmlns:a16="http://schemas.microsoft.com/office/drawing/2014/main" id="{6863CDCF-9161-9393-2E8E-280B2B044C38}"/>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EB6ED4A5-372E-ABE6-2F5A-F58F24FBED30}"/>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89A9219E-4E99-05AF-80D2-4E16FF08EB42}"/>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A* (Manhattan) </a:t>
            </a:r>
            <a:r>
              <a:rPr lang="it-IT" sz="3200" dirty="0" err="1">
                <a:solidFill>
                  <a:srgbClr val="971720"/>
                </a:solidFill>
                <a:latin typeface="Century Gothic"/>
                <a:cs typeface="Century Gothic"/>
              </a:rPr>
              <a:t>approach</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A0EB2A13-0183-EEED-95F1-FDDAD325A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DC355D62-A452-D6CE-E419-D7DA925B8DEF}"/>
                  </a:ext>
                </a:extLst>
              </p:cNvPr>
              <p:cNvSpPr txBox="1"/>
              <p:nvPr/>
            </p:nvSpPr>
            <p:spPr>
              <a:xfrm>
                <a:off x="8772825" y="3472860"/>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𝑦</m:t>
                    </m:r>
                  </m:oMath>
                </a14:m>
                <a:endParaRPr lang="it-IT" dirty="0"/>
              </a:p>
            </p:txBody>
          </p:sp>
        </mc:Choice>
        <mc:Fallback xmlns="">
          <p:sp>
            <p:nvSpPr>
              <p:cNvPr id="24" name="CasellaDiTesto 23">
                <a:extLst>
                  <a:ext uri="{FF2B5EF4-FFF2-40B4-BE49-F238E27FC236}">
                    <a16:creationId xmlns:a16="http://schemas.microsoft.com/office/drawing/2014/main" id="{DC355D62-A452-D6CE-E419-D7DA925B8DEF}"/>
                  </a:ext>
                </a:extLst>
              </p:cNvPr>
              <p:cNvSpPr txBox="1">
                <a:spLocks noRot="1" noChangeAspect="1" noMove="1" noResize="1" noEditPoints="1" noAdjustHandles="1" noChangeArrowheads="1" noChangeShapeType="1" noTextEdit="1"/>
              </p:cNvSpPr>
              <p:nvPr/>
            </p:nvSpPr>
            <p:spPr>
              <a:xfrm>
                <a:off x="8772825" y="3472860"/>
                <a:ext cx="3381433" cy="369332"/>
              </a:xfrm>
              <a:prstGeom prst="rect">
                <a:avLst/>
              </a:prstGeom>
              <a:blipFill>
                <a:blip r:embed="rId4"/>
                <a:stretch>
                  <a:fillRect t="-1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2EC4E096-6A6A-2D2F-B6D2-753CCDFCCD4F}"/>
                  </a:ext>
                </a:extLst>
              </p:cNvPr>
              <p:cNvSpPr txBox="1"/>
              <p:nvPr/>
            </p:nvSpPr>
            <p:spPr>
              <a:xfrm>
                <a:off x="8745609" y="5522321"/>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𝜙</m:t>
                    </m:r>
                  </m:oMath>
                </a14:m>
                <a:endParaRPr lang="it-IT" dirty="0"/>
              </a:p>
            </p:txBody>
          </p:sp>
        </mc:Choice>
        <mc:Fallback xmlns="">
          <p:sp>
            <p:nvSpPr>
              <p:cNvPr id="27" name="CasellaDiTesto 26">
                <a:extLst>
                  <a:ext uri="{FF2B5EF4-FFF2-40B4-BE49-F238E27FC236}">
                    <a16:creationId xmlns:a16="http://schemas.microsoft.com/office/drawing/2014/main" id="{2EC4E096-6A6A-2D2F-B6D2-753CCDFCCD4F}"/>
                  </a:ext>
                </a:extLst>
              </p:cNvPr>
              <p:cNvSpPr txBox="1">
                <a:spLocks noRot="1" noChangeAspect="1" noMove="1" noResize="1" noEditPoints="1" noAdjustHandles="1" noChangeArrowheads="1" noChangeShapeType="1" noTextEdit="1"/>
              </p:cNvSpPr>
              <p:nvPr/>
            </p:nvSpPr>
            <p:spPr>
              <a:xfrm>
                <a:off x="8745609" y="5522321"/>
                <a:ext cx="3381433" cy="369332"/>
              </a:xfrm>
              <a:prstGeom prst="rect">
                <a:avLst/>
              </a:prstGeom>
              <a:blipFill>
                <a:blip r:embed="rId5"/>
                <a:stretch>
                  <a:fillRect t="-1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asellaDiTesto 30">
                <a:extLst>
                  <a:ext uri="{FF2B5EF4-FFF2-40B4-BE49-F238E27FC236}">
                    <a16:creationId xmlns:a16="http://schemas.microsoft.com/office/drawing/2014/main" id="{15F97830-3644-00F9-6975-1D0115777E0F}"/>
                  </a:ext>
                </a:extLst>
              </p:cNvPr>
              <p:cNvSpPr txBox="1"/>
              <p:nvPr/>
            </p:nvSpPr>
            <p:spPr>
              <a:xfrm>
                <a:off x="5084064" y="3481105"/>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𝑥</m:t>
                    </m:r>
                  </m:oMath>
                </a14:m>
                <a:endParaRPr lang="it-IT" dirty="0"/>
              </a:p>
            </p:txBody>
          </p:sp>
        </mc:Choice>
        <mc:Fallback xmlns="">
          <p:sp>
            <p:nvSpPr>
              <p:cNvPr id="31" name="CasellaDiTesto 30">
                <a:extLst>
                  <a:ext uri="{FF2B5EF4-FFF2-40B4-BE49-F238E27FC236}">
                    <a16:creationId xmlns:a16="http://schemas.microsoft.com/office/drawing/2014/main" id="{15F97830-3644-00F9-6975-1D0115777E0F}"/>
                  </a:ext>
                </a:extLst>
              </p:cNvPr>
              <p:cNvSpPr txBox="1">
                <a:spLocks noRot="1" noChangeAspect="1" noMove="1" noResize="1" noEditPoints="1" noAdjustHandles="1" noChangeArrowheads="1" noChangeShapeType="1" noTextEdit="1"/>
              </p:cNvSpPr>
              <p:nvPr/>
            </p:nvSpPr>
            <p:spPr>
              <a:xfrm>
                <a:off x="5084064" y="3481105"/>
                <a:ext cx="3381433" cy="369332"/>
              </a:xfrm>
              <a:prstGeom prst="rect">
                <a:avLst/>
              </a:prstGeom>
              <a:blipFill>
                <a:blip r:embed="rId6"/>
                <a:stretch>
                  <a:fillRect t="-114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E975A9F7-AD5B-0B2C-A20C-A24CA9EB233C}"/>
                  </a:ext>
                </a:extLst>
              </p:cNvPr>
              <p:cNvSpPr txBox="1"/>
              <p:nvPr/>
            </p:nvSpPr>
            <p:spPr>
              <a:xfrm>
                <a:off x="5084064" y="5525099"/>
                <a:ext cx="3381433" cy="369332"/>
              </a:xfrm>
              <a:prstGeom prst="rect">
                <a:avLst/>
              </a:prstGeom>
              <a:noFill/>
            </p:spPr>
            <p:txBody>
              <a:bodyPr wrap="square">
                <a:spAutoFit/>
              </a:bodyPr>
              <a:lstStyle/>
              <a:p>
                <a:pPr algn="ctr"/>
                <a:r>
                  <a:rPr lang="en-US" sz="1800" dirty="0">
                    <a:latin typeface="Century Gothic" panose="020B0502020202020204" pitchFamily="34" charset="0"/>
                  </a:rPr>
                  <a:t>Error of </a:t>
                </a:r>
                <a14:m>
                  <m:oMath xmlns:m="http://schemas.openxmlformats.org/officeDocument/2006/math">
                    <m:r>
                      <a:rPr lang="it-IT" sz="1800" b="0" i="1" smtClean="0">
                        <a:latin typeface="Cambria Math" panose="02040503050406030204" pitchFamily="18" charset="0"/>
                      </a:rPr>
                      <m:t>𝜃</m:t>
                    </m:r>
                  </m:oMath>
                </a14:m>
                <a:endParaRPr lang="it-IT" dirty="0"/>
              </a:p>
            </p:txBody>
          </p:sp>
        </mc:Choice>
        <mc:Fallback xmlns="">
          <p:sp>
            <p:nvSpPr>
              <p:cNvPr id="33" name="CasellaDiTesto 32">
                <a:extLst>
                  <a:ext uri="{FF2B5EF4-FFF2-40B4-BE49-F238E27FC236}">
                    <a16:creationId xmlns:a16="http://schemas.microsoft.com/office/drawing/2014/main" id="{E975A9F7-AD5B-0B2C-A20C-A24CA9EB233C}"/>
                  </a:ext>
                </a:extLst>
              </p:cNvPr>
              <p:cNvSpPr txBox="1">
                <a:spLocks noRot="1" noChangeAspect="1" noMove="1" noResize="1" noEditPoints="1" noAdjustHandles="1" noChangeArrowheads="1" noChangeShapeType="1" noTextEdit="1"/>
              </p:cNvSpPr>
              <p:nvPr/>
            </p:nvSpPr>
            <p:spPr>
              <a:xfrm>
                <a:off x="5084064" y="5525099"/>
                <a:ext cx="3381433" cy="369332"/>
              </a:xfrm>
              <a:prstGeom prst="rect">
                <a:avLst/>
              </a:prstGeom>
              <a:blipFill>
                <a:blip r:embed="rId7"/>
                <a:stretch>
                  <a:fillRect t="-11475" b="-21311"/>
                </a:stretch>
              </a:blipFill>
            </p:spPr>
            <p:txBody>
              <a:bodyPr/>
              <a:lstStyle/>
              <a:p>
                <a:r>
                  <a:rPr lang="en-US">
                    <a:noFill/>
                  </a:rPr>
                  <a:t> </a:t>
                </a:r>
              </a:p>
            </p:txBody>
          </p:sp>
        </mc:Fallback>
      </mc:AlternateContent>
      <p:pic>
        <p:nvPicPr>
          <p:cNvPr id="7" name="Picture 6" descr="A graph of different types of graphs&#10;&#10;AI-generated content may be incorrect.">
            <a:extLst>
              <a:ext uri="{FF2B5EF4-FFF2-40B4-BE49-F238E27FC236}">
                <a16:creationId xmlns:a16="http://schemas.microsoft.com/office/drawing/2014/main" id="{CFFBA05B-2078-ED07-24BC-1128ECFDB04E}"/>
              </a:ext>
            </a:extLst>
          </p:cNvPr>
          <p:cNvPicPr>
            <a:picLocks noChangeAspect="1"/>
          </p:cNvPicPr>
          <p:nvPr/>
        </p:nvPicPr>
        <p:blipFill>
          <a:blip r:embed="rId8"/>
          <a:stretch>
            <a:fillRect/>
          </a:stretch>
        </p:blipFill>
        <p:spPr>
          <a:xfrm>
            <a:off x="109928" y="1666588"/>
            <a:ext cx="4648200" cy="4648200"/>
          </a:xfrm>
          <a:prstGeom prst="rect">
            <a:avLst/>
          </a:prstGeom>
        </p:spPr>
      </p:pic>
      <p:pic>
        <p:nvPicPr>
          <p:cNvPr id="10" name="Picture 9" descr="A graph with a red line&#10;&#10;AI-generated content may be incorrect.">
            <a:extLst>
              <a:ext uri="{FF2B5EF4-FFF2-40B4-BE49-F238E27FC236}">
                <a16:creationId xmlns:a16="http://schemas.microsoft.com/office/drawing/2014/main" id="{7A76384E-85FF-418E-4112-C5EE31F59154}"/>
              </a:ext>
            </a:extLst>
          </p:cNvPr>
          <p:cNvPicPr>
            <a:picLocks noChangeAspect="1"/>
          </p:cNvPicPr>
          <p:nvPr/>
        </p:nvPicPr>
        <p:blipFill>
          <a:blip r:embed="rId9"/>
          <a:stretch>
            <a:fillRect/>
          </a:stretch>
        </p:blipFill>
        <p:spPr>
          <a:xfrm>
            <a:off x="5219385" y="2080046"/>
            <a:ext cx="3110789" cy="1392814"/>
          </a:xfrm>
          <a:prstGeom prst="rect">
            <a:avLst/>
          </a:prstGeom>
        </p:spPr>
      </p:pic>
      <p:pic>
        <p:nvPicPr>
          <p:cNvPr id="12" name="Picture 11" descr="A graph with a red line&#10;&#10;AI-generated content may be incorrect.">
            <a:extLst>
              <a:ext uri="{FF2B5EF4-FFF2-40B4-BE49-F238E27FC236}">
                <a16:creationId xmlns:a16="http://schemas.microsoft.com/office/drawing/2014/main" id="{1B7D2623-CFC9-4324-4195-ED8DCF0F7C70}"/>
              </a:ext>
            </a:extLst>
          </p:cNvPr>
          <p:cNvPicPr>
            <a:picLocks noChangeAspect="1"/>
          </p:cNvPicPr>
          <p:nvPr/>
        </p:nvPicPr>
        <p:blipFill>
          <a:blip r:embed="rId10"/>
          <a:stretch>
            <a:fillRect/>
          </a:stretch>
        </p:blipFill>
        <p:spPr>
          <a:xfrm>
            <a:off x="8908146" y="2036186"/>
            <a:ext cx="3110789" cy="1392814"/>
          </a:xfrm>
          <a:prstGeom prst="rect">
            <a:avLst/>
          </a:prstGeom>
        </p:spPr>
      </p:pic>
      <p:pic>
        <p:nvPicPr>
          <p:cNvPr id="14" name="Picture 13" descr="A graph with a red line&#10;&#10;AI-generated content may be incorrect.">
            <a:extLst>
              <a:ext uri="{FF2B5EF4-FFF2-40B4-BE49-F238E27FC236}">
                <a16:creationId xmlns:a16="http://schemas.microsoft.com/office/drawing/2014/main" id="{5050BB80-787C-7D9C-7124-622963DB0A60}"/>
              </a:ext>
            </a:extLst>
          </p:cNvPr>
          <p:cNvPicPr>
            <a:picLocks noChangeAspect="1"/>
          </p:cNvPicPr>
          <p:nvPr/>
        </p:nvPicPr>
        <p:blipFill>
          <a:blip r:embed="rId11"/>
          <a:stretch>
            <a:fillRect/>
          </a:stretch>
        </p:blipFill>
        <p:spPr>
          <a:xfrm>
            <a:off x="5133614" y="4218198"/>
            <a:ext cx="3282330" cy="1313444"/>
          </a:xfrm>
          <a:prstGeom prst="rect">
            <a:avLst/>
          </a:prstGeom>
        </p:spPr>
      </p:pic>
      <p:pic>
        <p:nvPicPr>
          <p:cNvPr id="18" name="Picture 17" descr="A graph with a red line&#10;&#10;AI-generated content may be incorrect.">
            <a:extLst>
              <a:ext uri="{FF2B5EF4-FFF2-40B4-BE49-F238E27FC236}">
                <a16:creationId xmlns:a16="http://schemas.microsoft.com/office/drawing/2014/main" id="{9D08FCAC-72C8-A06F-6087-2372AEEC884E}"/>
              </a:ext>
            </a:extLst>
          </p:cNvPr>
          <p:cNvPicPr>
            <a:picLocks noChangeAspect="1"/>
          </p:cNvPicPr>
          <p:nvPr/>
        </p:nvPicPr>
        <p:blipFill>
          <a:blip r:embed="rId12"/>
          <a:stretch>
            <a:fillRect/>
          </a:stretch>
        </p:blipFill>
        <p:spPr>
          <a:xfrm>
            <a:off x="8846698" y="4210736"/>
            <a:ext cx="3233684" cy="1292962"/>
          </a:xfrm>
          <a:prstGeom prst="rect">
            <a:avLst/>
          </a:prstGeom>
        </p:spPr>
      </p:pic>
    </p:spTree>
    <p:extLst>
      <p:ext uri="{BB962C8B-B14F-4D97-AF65-F5344CB8AC3E}">
        <p14:creationId xmlns:p14="http://schemas.microsoft.com/office/powerpoint/2010/main" val="1694391505"/>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97C3C-04F7-179F-BBF2-6C2BBEB0AA38}"/>
            </a:ext>
          </a:extLst>
        </p:cNvPr>
        <p:cNvGrpSpPr/>
        <p:nvPr/>
      </p:nvGrpSpPr>
      <p:grpSpPr>
        <a:xfrm>
          <a:off x="0" y="0"/>
          <a:ext cx="0" cy="0"/>
          <a:chOff x="0" y="0"/>
          <a:chExt cx="0" cy="0"/>
        </a:xfrm>
      </p:grpSpPr>
      <p:sp>
        <p:nvSpPr>
          <p:cNvPr id="9" name="Rettangolo 10">
            <a:extLst>
              <a:ext uri="{FF2B5EF4-FFF2-40B4-BE49-F238E27FC236}">
                <a16:creationId xmlns:a16="http://schemas.microsoft.com/office/drawing/2014/main" id="{645D2047-4D8F-3DD1-255E-9A257ECCBA27}"/>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52184AF7-4896-41BF-33A0-166B066C561E}"/>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256D5DD4-3E46-1AA6-653A-914FDDB6EF56}"/>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A* (Manhattan) </a:t>
            </a:r>
            <a:r>
              <a:rPr lang="it-IT" sz="3200" dirty="0" err="1">
                <a:solidFill>
                  <a:srgbClr val="971720"/>
                </a:solidFill>
                <a:latin typeface="Century Gothic"/>
                <a:cs typeface="Century Gothic"/>
              </a:rPr>
              <a:t>approach</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0540C596-05C7-7093-71E5-001C2BE5B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36" name="CasellaDiTesto 35">
            <a:extLst>
              <a:ext uri="{FF2B5EF4-FFF2-40B4-BE49-F238E27FC236}">
                <a16:creationId xmlns:a16="http://schemas.microsoft.com/office/drawing/2014/main" id="{A235F210-2466-288B-B8F7-B80D6EAB89CC}"/>
              </a:ext>
            </a:extLst>
          </p:cNvPr>
          <p:cNvSpPr txBox="1"/>
          <p:nvPr/>
        </p:nvSpPr>
        <p:spPr>
          <a:xfrm>
            <a:off x="7070933" y="5530802"/>
            <a:ext cx="3528946" cy="646331"/>
          </a:xfrm>
          <a:prstGeom prst="rect">
            <a:avLst/>
          </a:prstGeom>
          <a:noFill/>
        </p:spPr>
        <p:txBody>
          <a:bodyPr wrap="square">
            <a:spAutoFit/>
          </a:bodyPr>
          <a:lstStyle/>
          <a:p>
            <a:r>
              <a:rPr lang="en-US" sz="1800" dirty="0">
                <a:latin typeface="Century Gothic" panose="020B0502020202020204" pitchFamily="34" charset="0"/>
              </a:rPr>
              <a:t>Heading velocity and </a:t>
            </a:r>
            <a:r>
              <a:rPr lang="en-US" dirty="0">
                <a:latin typeface="Century Gothic" panose="020B0502020202020204" pitchFamily="34" charset="0"/>
              </a:rPr>
              <a:t>steering angle</a:t>
            </a:r>
            <a:r>
              <a:rPr lang="en-US" sz="1800" dirty="0">
                <a:latin typeface="Century Gothic" panose="020B0502020202020204" pitchFamily="34" charset="0"/>
              </a:rPr>
              <a:t> velocity in SIMULINK</a:t>
            </a:r>
            <a:endParaRPr lang="it-IT" dirty="0"/>
          </a:p>
        </p:txBody>
      </p:sp>
      <p:pic>
        <p:nvPicPr>
          <p:cNvPr id="6" name="Picture 5" descr="A graph of a graph showing a wave&#10;&#10;AI-generated content may be incorrect.">
            <a:extLst>
              <a:ext uri="{FF2B5EF4-FFF2-40B4-BE49-F238E27FC236}">
                <a16:creationId xmlns:a16="http://schemas.microsoft.com/office/drawing/2014/main" id="{1D546C4D-855C-C8DB-E03C-5F4D58AA41D7}"/>
              </a:ext>
            </a:extLst>
          </p:cNvPr>
          <p:cNvPicPr>
            <a:picLocks noChangeAspect="1"/>
          </p:cNvPicPr>
          <p:nvPr/>
        </p:nvPicPr>
        <p:blipFill>
          <a:blip r:embed="rId4"/>
          <a:stretch>
            <a:fillRect/>
          </a:stretch>
        </p:blipFill>
        <p:spPr>
          <a:xfrm>
            <a:off x="285307" y="1666588"/>
            <a:ext cx="5410200" cy="4059814"/>
          </a:xfrm>
          <a:prstGeom prst="rect">
            <a:avLst/>
          </a:prstGeom>
        </p:spPr>
      </p:pic>
      <p:sp>
        <p:nvSpPr>
          <p:cNvPr id="13" name="CasellaDiTesto 12">
            <a:extLst>
              <a:ext uri="{FF2B5EF4-FFF2-40B4-BE49-F238E27FC236}">
                <a16:creationId xmlns:a16="http://schemas.microsoft.com/office/drawing/2014/main" id="{8B348FD8-F35E-6AE1-D472-1A64C5455A3F}"/>
              </a:ext>
            </a:extLst>
          </p:cNvPr>
          <p:cNvSpPr txBox="1"/>
          <p:nvPr/>
        </p:nvSpPr>
        <p:spPr>
          <a:xfrm>
            <a:off x="1225934" y="5536409"/>
            <a:ext cx="3528946" cy="646331"/>
          </a:xfrm>
          <a:prstGeom prst="rect">
            <a:avLst/>
          </a:prstGeom>
          <a:noFill/>
        </p:spPr>
        <p:txBody>
          <a:bodyPr wrap="square">
            <a:spAutoFit/>
          </a:bodyPr>
          <a:lstStyle/>
          <a:p>
            <a:r>
              <a:rPr lang="en-US" sz="1800" dirty="0">
                <a:latin typeface="Century Gothic" panose="020B0502020202020204" pitchFamily="34" charset="0"/>
              </a:rPr>
              <a:t>Heading velocity and </a:t>
            </a:r>
            <a:r>
              <a:rPr lang="en-US" dirty="0">
                <a:latin typeface="Century Gothic" panose="020B0502020202020204" pitchFamily="34" charset="0"/>
              </a:rPr>
              <a:t>steering angle</a:t>
            </a:r>
            <a:r>
              <a:rPr lang="en-US" sz="1800" dirty="0">
                <a:latin typeface="Century Gothic" panose="020B0502020202020204" pitchFamily="34" charset="0"/>
              </a:rPr>
              <a:t> velocity in MATLAB</a:t>
            </a:r>
            <a:endParaRPr lang="it-IT" dirty="0"/>
          </a:p>
        </p:txBody>
      </p:sp>
      <p:pic>
        <p:nvPicPr>
          <p:cNvPr id="10" name="Picture 9" descr="A graph of a graph showing a number of times&#10;&#10;AI-generated content may be incorrect.">
            <a:extLst>
              <a:ext uri="{FF2B5EF4-FFF2-40B4-BE49-F238E27FC236}">
                <a16:creationId xmlns:a16="http://schemas.microsoft.com/office/drawing/2014/main" id="{9364FEBC-D9F8-3939-1E8F-1B78186B9109}"/>
              </a:ext>
            </a:extLst>
          </p:cNvPr>
          <p:cNvPicPr>
            <a:picLocks noChangeAspect="1"/>
          </p:cNvPicPr>
          <p:nvPr/>
        </p:nvPicPr>
        <p:blipFill>
          <a:blip r:embed="rId5"/>
          <a:stretch>
            <a:fillRect/>
          </a:stretch>
        </p:blipFill>
        <p:spPr>
          <a:xfrm>
            <a:off x="5764120" y="1968922"/>
            <a:ext cx="6142573" cy="3471245"/>
          </a:xfrm>
          <a:prstGeom prst="rect">
            <a:avLst/>
          </a:prstGeom>
        </p:spPr>
      </p:pic>
    </p:spTree>
    <p:extLst>
      <p:ext uri="{BB962C8B-B14F-4D97-AF65-F5344CB8AC3E}">
        <p14:creationId xmlns:p14="http://schemas.microsoft.com/office/powerpoint/2010/main" val="1062838414"/>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46F8-F434-7F35-29AA-83BE6636FCCC}"/>
            </a:ext>
          </a:extLst>
        </p:cNvPr>
        <p:cNvGrpSpPr/>
        <p:nvPr/>
      </p:nvGrpSpPr>
      <p:grpSpPr>
        <a:xfrm>
          <a:off x="0" y="0"/>
          <a:ext cx="0" cy="0"/>
          <a:chOff x="0" y="0"/>
          <a:chExt cx="0" cy="0"/>
        </a:xfrm>
      </p:grpSpPr>
      <p:sp>
        <p:nvSpPr>
          <p:cNvPr id="9" name="Rettangolo 10">
            <a:extLst>
              <a:ext uri="{FF2B5EF4-FFF2-40B4-BE49-F238E27FC236}">
                <a16:creationId xmlns:a16="http://schemas.microsoft.com/office/drawing/2014/main" id="{026D1534-1471-F821-6421-B0867C2BEBAD}"/>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1E2268EE-301C-4F52-289A-5B525C004CA5}"/>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7E287DCC-39B7-019A-7499-D868BAE98083}"/>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Comparing</a:t>
            </a:r>
            <a:r>
              <a:rPr lang="it-IT" sz="3200" dirty="0">
                <a:solidFill>
                  <a:srgbClr val="971720"/>
                </a:solidFill>
                <a:latin typeface="Century Gothic"/>
                <a:cs typeface="Century Gothic"/>
              </a:rPr>
              <a:t> A* and </a:t>
            </a:r>
            <a:r>
              <a:rPr lang="it-IT" sz="3200" dirty="0" err="1">
                <a:solidFill>
                  <a:srgbClr val="971720"/>
                </a:solidFill>
                <a:latin typeface="Century Gothic"/>
                <a:cs typeface="Century Gothic"/>
              </a:rPr>
              <a:t>Dijkstra</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3C6A6DA7-F7C3-0C88-2EA2-E72CB88BE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13" name="CasellaDiTesto 12">
            <a:extLst>
              <a:ext uri="{FF2B5EF4-FFF2-40B4-BE49-F238E27FC236}">
                <a16:creationId xmlns:a16="http://schemas.microsoft.com/office/drawing/2014/main" id="{62B020F8-5006-CC9C-4608-06A55DFD8371}"/>
              </a:ext>
            </a:extLst>
          </p:cNvPr>
          <p:cNvSpPr txBox="1"/>
          <p:nvPr/>
        </p:nvSpPr>
        <p:spPr>
          <a:xfrm>
            <a:off x="1350292" y="5605596"/>
            <a:ext cx="3528946" cy="369332"/>
          </a:xfrm>
          <a:prstGeom prst="rect">
            <a:avLst/>
          </a:prstGeom>
          <a:noFill/>
        </p:spPr>
        <p:txBody>
          <a:bodyPr wrap="square">
            <a:spAutoFit/>
          </a:bodyPr>
          <a:lstStyle/>
          <a:p>
            <a:r>
              <a:rPr lang="en-US" dirty="0">
                <a:latin typeface="Century Gothic" panose="020B0502020202020204" pitchFamily="34" charset="0"/>
              </a:rPr>
              <a:t>Nodes comparison</a:t>
            </a:r>
            <a:endParaRPr lang="it-IT" dirty="0"/>
          </a:p>
        </p:txBody>
      </p:sp>
      <p:pic>
        <p:nvPicPr>
          <p:cNvPr id="7" name="Picture 6" descr="A comparison of a comparison of a number of nodes&#10;&#10;AI-generated content may be incorrect.">
            <a:extLst>
              <a:ext uri="{FF2B5EF4-FFF2-40B4-BE49-F238E27FC236}">
                <a16:creationId xmlns:a16="http://schemas.microsoft.com/office/drawing/2014/main" id="{E59FB2BD-9686-0D8F-7F33-60F89B9B4C29}"/>
              </a:ext>
            </a:extLst>
          </p:cNvPr>
          <p:cNvPicPr>
            <a:picLocks noChangeAspect="1"/>
          </p:cNvPicPr>
          <p:nvPr/>
        </p:nvPicPr>
        <p:blipFill>
          <a:blip r:embed="rId4"/>
          <a:stretch>
            <a:fillRect/>
          </a:stretch>
        </p:blipFill>
        <p:spPr>
          <a:xfrm>
            <a:off x="111616" y="1880940"/>
            <a:ext cx="4712208" cy="3724656"/>
          </a:xfrm>
          <a:prstGeom prst="rect">
            <a:avLst/>
          </a:prstGeom>
        </p:spPr>
      </p:pic>
      <p:pic>
        <p:nvPicPr>
          <p:cNvPr id="11" name="Picture 10" descr="A graph with blue rectangular bars&#10;&#10;AI-generated content may be incorrect.">
            <a:extLst>
              <a:ext uri="{FF2B5EF4-FFF2-40B4-BE49-F238E27FC236}">
                <a16:creationId xmlns:a16="http://schemas.microsoft.com/office/drawing/2014/main" id="{F7252224-88D2-A28B-1BDC-48067157BD65}"/>
              </a:ext>
            </a:extLst>
          </p:cNvPr>
          <p:cNvPicPr>
            <a:picLocks noChangeAspect="1"/>
          </p:cNvPicPr>
          <p:nvPr/>
        </p:nvPicPr>
        <p:blipFill>
          <a:blip r:embed="rId5"/>
          <a:stretch>
            <a:fillRect/>
          </a:stretch>
        </p:blipFill>
        <p:spPr>
          <a:xfrm>
            <a:off x="6762903" y="1829124"/>
            <a:ext cx="4693920" cy="3828288"/>
          </a:xfrm>
          <a:prstGeom prst="rect">
            <a:avLst/>
          </a:prstGeom>
        </p:spPr>
      </p:pic>
      <p:sp>
        <p:nvSpPr>
          <p:cNvPr id="36" name="CasellaDiTesto 35">
            <a:extLst>
              <a:ext uri="{FF2B5EF4-FFF2-40B4-BE49-F238E27FC236}">
                <a16:creationId xmlns:a16="http://schemas.microsoft.com/office/drawing/2014/main" id="{BF17149C-F511-D924-67D8-1307F80BCE50}"/>
              </a:ext>
            </a:extLst>
          </p:cNvPr>
          <p:cNvSpPr txBox="1"/>
          <p:nvPr/>
        </p:nvSpPr>
        <p:spPr>
          <a:xfrm>
            <a:off x="8402300" y="5605596"/>
            <a:ext cx="3528946" cy="369332"/>
          </a:xfrm>
          <a:prstGeom prst="rect">
            <a:avLst/>
          </a:prstGeom>
          <a:noFill/>
        </p:spPr>
        <p:txBody>
          <a:bodyPr wrap="square">
            <a:spAutoFit/>
          </a:bodyPr>
          <a:lstStyle/>
          <a:p>
            <a:r>
              <a:rPr lang="en-US" sz="1800" dirty="0">
                <a:latin typeface="Century Gothic" panose="020B0502020202020204" pitchFamily="34" charset="0"/>
              </a:rPr>
              <a:t>Exploration ratio</a:t>
            </a:r>
            <a:endParaRPr lang="it-IT" dirty="0"/>
          </a:p>
        </p:txBody>
      </p:sp>
    </p:spTree>
    <p:extLst>
      <p:ext uri="{BB962C8B-B14F-4D97-AF65-F5344CB8AC3E}">
        <p14:creationId xmlns:p14="http://schemas.microsoft.com/office/powerpoint/2010/main" val="2202597370"/>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DB967-35C7-4DB4-A244-9F3F51452110}"/>
            </a:ext>
          </a:extLst>
        </p:cNvPr>
        <p:cNvGrpSpPr/>
        <p:nvPr/>
      </p:nvGrpSpPr>
      <p:grpSpPr>
        <a:xfrm>
          <a:off x="0" y="0"/>
          <a:ext cx="0" cy="0"/>
          <a:chOff x="0" y="0"/>
          <a:chExt cx="0" cy="0"/>
        </a:xfrm>
      </p:grpSpPr>
      <p:sp>
        <p:nvSpPr>
          <p:cNvPr id="9" name="Rettangolo 10">
            <a:extLst>
              <a:ext uri="{FF2B5EF4-FFF2-40B4-BE49-F238E27FC236}">
                <a16:creationId xmlns:a16="http://schemas.microsoft.com/office/drawing/2014/main" id="{8994A802-A67D-6A4B-1F15-3E7D7585B6D4}"/>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1A5825C5-3041-B382-DB21-E69B5C26EE1D}"/>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8296679F-9F26-0C24-CB40-B49950B54F0A}"/>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Simulations</a:t>
            </a:r>
            <a:r>
              <a:rPr lang="it-IT" sz="3200" dirty="0">
                <a:solidFill>
                  <a:srgbClr val="971720"/>
                </a:solidFill>
                <a:latin typeface="Century Gothic"/>
                <a:cs typeface="Century Gothic"/>
              </a:rPr>
              <a:t> and </a:t>
            </a:r>
            <a:r>
              <a:rPr lang="it-IT" sz="3200" dirty="0" err="1">
                <a:solidFill>
                  <a:srgbClr val="971720"/>
                </a:solidFill>
                <a:latin typeface="Century Gothic"/>
                <a:cs typeface="Century Gothic"/>
              </a:rPr>
              <a:t>Results</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Final</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considerations</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4C688373-FB01-43F6-3131-B133582C6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graphicFrame>
        <p:nvGraphicFramePr>
          <p:cNvPr id="5" name="Table 4">
            <a:extLst>
              <a:ext uri="{FF2B5EF4-FFF2-40B4-BE49-F238E27FC236}">
                <a16:creationId xmlns:a16="http://schemas.microsoft.com/office/drawing/2014/main" id="{3FCF6FED-7529-739C-D5CB-DF72A5BA4F8F}"/>
              </a:ext>
            </a:extLst>
          </p:cNvPr>
          <p:cNvGraphicFramePr>
            <a:graphicFrameLocks noGrp="1"/>
          </p:cNvGraphicFramePr>
          <p:nvPr>
            <p:extLst>
              <p:ext uri="{D42A27DB-BD31-4B8C-83A1-F6EECF244321}">
                <p14:modId xmlns:p14="http://schemas.microsoft.com/office/powerpoint/2010/main" val="637162211"/>
              </p:ext>
            </p:extLst>
          </p:nvPr>
        </p:nvGraphicFramePr>
        <p:xfrm>
          <a:off x="1769667" y="1850791"/>
          <a:ext cx="8557023" cy="2839720"/>
        </p:xfrm>
        <a:graphic>
          <a:graphicData uri="http://schemas.openxmlformats.org/drawingml/2006/table">
            <a:tbl>
              <a:tblPr firstRow="1" bandRow="1">
                <a:tableStyleId>{5C22544A-7EE6-4342-B048-85BDC9FD1C3A}</a:tableStyleId>
              </a:tblPr>
              <a:tblGrid>
                <a:gridCol w="2852341">
                  <a:extLst>
                    <a:ext uri="{9D8B030D-6E8A-4147-A177-3AD203B41FA5}">
                      <a16:colId xmlns:a16="http://schemas.microsoft.com/office/drawing/2014/main" val="2526559081"/>
                    </a:ext>
                  </a:extLst>
                </a:gridCol>
                <a:gridCol w="2852341">
                  <a:extLst>
                    <a:ext uri="{9D8B030D-6E8A-4147-A177-3AD203B41FA5}">
                      <a16:colId xmlns:a16="http://schemas.microsoft.com/office/drawing/2014/main" val="1619416356"/>
                    </a:ext>
                  </a:extLst>
                </a:gridCol>
                <a:gridCol w="2852341">
                  <a:extLst>
                    <a:ext uri="{9D8B030D-6E8A-4147-A177-3AD203B41FA5}">
                      <a16:colId xmlns:a16="http://schemas.microsoft.com/office/drawing/2014/main" val="2121220872"/>
                    </a:ext>
                  </a:extLst>
                </a:gridCol>
              </a:tblGrid>
              <a:tr h="370840">
                <a:tc>
                  <a:txBody>
                    <a:bodyPr/>
                    <a:lstStyle/>
                    <a:p>
                      <a:pPr algn="ctr"/>
                      <a:r>
                        <a:rPr lang="en-US" dirty="0"/>
                        <a:t>Aspect</a:t>
                      </a:r>
                    </a:p>
                  </a:txBody>
                  <a:tcPr>
                    <a:solidFill>
                      <a:srgbClr val="172435"/>
                    </a:solidFill>
                  </a:tcPr>
                </a:tc>
                <a:tc>
                  <a:txBody>
                    <a:bodyPr/>
                    <a:lstStyle/>
                    <a:p>
                      <a:pPr algn="ctr"/>
                      <a:r>
                        <a:rPr lang="en-US" i="1" dirty="0"/>
                        <a:t>Sampling-based (RRT)</a:t>
                      </a:r>
                      <a:r>
                        <a:rPr lang="en-US" dirty="0"/>
                        <a:t>*</a:t>
                      </a:r>
                      <a:endParaRPr lang="en-US" dirty="0">
                        <a:solidFill>
                          <a:srgbClr val="172435"/>
                        </a:solidFill>
                      </a:endParaRPr>
                    </a:p>
                  </a:txBody>
                  <a:tcPr>
                    <a:solidFill>
                      <a:srgbClr val="172435"/>
                    </a:solidFill>
                  </a:tcPr>
                </a:tc>
                <a:tc>
                  <a:txBody>
                    <a:bodyPr/>
                    <a:lstStyle/>
                    <a:p>
                      <a:r>
                        <a:rPr lang="en-US" i="1" dirty="0"/>
                        <a:t>Search-based (Dijkstra, A*)</a:t>
                      </a:r>
                      <a:endParaRPr lang="en-US" dirty="0"/>
                    </a:p>
                  </a:txBody>
                  <a:tcPr anchor="ctr">
                    <a:solidFill>
                      <a:srgbClr val="172435"/>
                    </a:solidFill>
                  </a:tcPr>
                </a:tc>
                <a:extLst>
                  <a:ext uri="{0D108BD9-81ED-4DB2-BD59-A6C34878D82A}">
                    <a16:rowId xmlns:a16="http://schemas.microsoft.com/office/drawing/2014/main" val="3859976125"/>
                  </a:ext>
                </a:extLst>
              </a:tr>
              <a:tr h="370840">
                <a:tc>
                  <a:txBody>
                    <a:bodyPr/>
                    <a:lstStyle/>
                    <a:p>
                      <a:r>
                        <a:rPr lang="en-US" sz="1600" b="1" kern="1200" dirty="0">
                          <a:solidFill>
                            <a:srgbClr val="1A2637"/>
                          </a:solidFill>
                          <a:latin typeface="Century Gothic" panose="020B0502020202020204" pitchFamily="34" charset="0"/>
                          <a:ea typeface="+mn-ea"/>
                          <a:cs typeface="+mn-cs"/>
                        </a:rPr>
                        <a:t>Complexity</a:t>
                      </a:r>
                    </a:p>
                  </a:txBody>
                  <a:tcPr/>
                </a:tc>
                <a:tc>
                  <a:txBody>
                    <a:bodyPr/>
                    <a:lstStyle/>
                    <a:p>
                      <a:r>
                        <a:rPr lang="en-US" sz="1600" kern="1200" dirty="0">
                          <a:solidFill>
                            <a:schemeClr val="tx1"/>
                          </a:solidFill>
                          <a:latin typeface="Century Gothic" panose="020B0502020202020204" pitchFamily="34" charset="0"/>
                          <a:ea typeface="+mn-ea"/>
                          <a:cs typeface="+mn-cs"/>
                        </a:rPr>
                        <a:t>Well-suited for high-dimensional spaces and complex environments</a:t>
                      </a:r>
                    </a:p>
                  </a:txBody>
                  <a:tcPr/>
                </a:tc>
                <a:tc>
                  <a:txBody>
                    <a:bodyPr/>
                    <a:lstStyle/>
                    <a:p>
                      <a:r>
                        <a:rPr lang="en-US" sz="1600" kern="1200" dirty="0">
                          <a:solidFill>
                            <a:schemeClr val="tx1"/>
                          </a:solidFill>
                          <a:latin typeface="Century Gothic" panose="020B0502020202020204" pitchFamily="34" charset="0"/>
                          <a:ea typeface="+mn-ea"/>
                          <a:cs typeface="+mn-cs"/>
                        </a:rPr>
                        <a:t>May struggle with "curse of dimensionality" in high-dimensional spaces</a:t>
                      </a:r>
                    </a:p>
                  </a:txBody>
                  <a:tcPr anchor="ctr"/>
                </a:tc>
                <a:extLst>
                  <a:ext uri="{0D108BD9-81ED-4DB2-BD59-A6C34878D82A}">
                    <a16:rowId xmlns:a16="http://schemas.microsoft.com/office/drawing/2014/main" val="2578198105"/>
                  </a:ext>
                </a:extLst>
              </a:tr>
              <a:tr h="370840">
                <a:tc>
                  <a:txBody>
                    <a:bodyPr/>
                    <a:lstStyle/>
                    <a:p>
                      <a:r>
                        <a:rPr lang="en-US" sz="1600" b="1" kern="1200" dirty="0">
                          <a:solidFill>
                            <a:srgbClr val="1A2637"/>
                          </a:solidFill>
                          <a:latin typeface="Century Gothic" panose="020B0502020202020204" pitchFamily="34" charset="0"/>
                          <a:ea typeface="+mn-ea"/>
                          <a:cs typeface="+mn-cs"/>
                        </a:rPr>
                        <a:t>Optimality</a:t>
                      </a:r>
                    </a:p>
                  </a:txBody>
                  <a:tcPr/>
                </a:tc>
                <a:tc>
                  <a:txBody>
                    <a:bodyPr/>
                    <a:lstStyle/>
                    <a:p>
                      <a:pPr marL="0" algn="l" defTabSz="457200" rtl="0" eaLnBrk="1" latinLnBrk="0" hangingPunct="1"/>
                      <a:r>
                        <a:rPr lang="en-US" sz="1600" kern="1200" dirty="0">
                          <a:solidFill>
                            <a:schemeClr val="tx1"/>
                          </a:solidFill>
                          <a:latin typeface="Century Gothic" panose="020B0502020202020204" pitchFamily="34" charset="0"/>
                          <a:ea typeface="+mn-ea"/>
                          <a:cs typeface="+mn-cs"/>
                        </a:rPr>
                        <a:t>Converges to optimal solutions as the number of iteration increases</a:t>
                      </a:r>
                    </a:p>
                  </a:txBody>
                  <a:tcPr/>
                </a:tc>
                <a:tc>
                  <a:txBody>
                    <a:bodyPr/>
                    <a:lstStyle/>
                    <a:p>
                      <a:pPr marL="0" algn="l" defTabSz="457200" rtl="0" eaLnBrk="1" latinLnBrk="0" hangingPunct="1"/>
                      <a:r>
                        <a:rPr lang="en-US" sz="1600" kern="1200" dirty="0">
                          <a:solidFill>
                            <a:schemeClr val="tx1"/>
                          </a:solidFill>
                          <a:latin typeface="Century Gothic" panose="020B0502020202020204" pitchFamily="34" charset="0"/>
                          <a:ea typeface="+mn-ea"/>
                          <a:cs typeface="+mn-cs"/>
                        </a:rPr>
                        <a:t>Designed to find optimal solutions within the discretized space</a:t>
                      </a:r>
                    </a:p>
                  </a:txBody>
                  <a:tcPr/>
                </a:tc>
                <a:extLst>
                  <a:ext uri="{0D108BD9-81ED-4DB2-BD59-A6C34878D82A}">
                    <a16:rowId xmlns:a16="http://schemas.microsoft.com/office/drawing/2014/main" val="2808945406"/>
                  </a:ext>
                </a:extLst>
              </a:tr>
              <a:tr h="370840">
                <a:tc>
                  <a:txBody>
                    <a:bodyPr/>
                    <a:lstStyle/>
                    <a:p>
                      <a:r>
                        <a:rPr lang="en-US" sz="1600" b="1" kern="1200" dirty="0">
                          <a:solidFill>
                            <a:srgbClr val="1A2637"/>
                          </a:solidFill>
                          <a:latin typeface="Century Gothic" panose="020B0502020202020204" pitchFamily="34" charset="0"/>
                          <a:ea typeface="+mn-ea"/>
                          <a:cs typeface="+mn-cs"/>
                        </a:rPr>
                        <a:t>Convergence</a:t>
                      </a:r>
                    </a:p>
                  </a:txBody>
                  <a:tcPr/>
                </a:tc>
                <a:tc>
                  <a:txBody>
                    <a:bodyPr/>
                    <a:lstStyle/>
                    <a:p>
                      <a:r>
                        <a:rPr lang="en-US" sz="1600" kern="1200" dirty="0">
                          <a:solidFill>
                            <a:schemeClr val="tx1"/>
                          </a:solidFill>
                          <a:latin typeface="Century Gothic" panose="020B0502020202020204" pitchFamily="34" charset="0"/>
                          <a:ea typeface="+mn-ea"/>
                          <a:cs typeface="+mn-cs"/>
                        </a:rPr>
                        <a:t>Balances exploration with optimization, converging to optimality over time</a:t>
                      </a:r>
                    </a:p>
                  </a:txBody>
                  <a:tcPr/>
                </a:tc>
                <a:tc>
                  <a:txBody>
                    <a:bodyPr/>
                    <a:lstStyle/>
                    <a:p>
                      <a:r>
                        <a:rPr lang="en-US" sz="1600" kern="1200" dirty="0">
                          <a:solidFill>
                            <a:schemeClr val="tx1"/>
                          </a:solidFill>
                          <a:latin typeface="Century Gothic" panose="020B0502020202020204" pitchFamily="34" charset="0"/>
                          <a:ea typeface="+mn-ea"/>
                          <a:cs typeface="+mn-cs"/>
                        </a:rPr>
                        <a:t>May require significant computation time in complex environments</a:t>
                      </a:r>
                    </a:p>
                  </a:txBody>
                  <a:tcPr/>
                </a:tc>
                <a:extLst>
                  <a:ext uri="{0D108BD9-81ED-4DB2-BD59-A6C34878D82A}">
                    <a16:rowId xmlns:a16="http://schemas.microsoft.com/office/drawing/2014/main" val="1373175480"/>
                  </a:ext>
                </a:extLst>
              </a:tr>
            </a:tbl>
          </a:graphicData>
        </a:graphic>
      </p:graphicFrame>
      <p:sp>
        <p:nvSpPr>
          <p:cNvPr id="6" name="TextBox 5">
            <a:extLst>
              <a:ext uri="{FF2B5EF4-FFF2-40B4-BE49-F238E27FC236}">
                <a16:creationId xmlns:a16="http://schemas.microsoft.com/office/drawing/2014/main" id="{BA717743-A1EB-45D6-479F-4DE6D87A5985}"/>
              </a:ext>
            </a:extLst>
          </p:cNvPr>
          <p:cNvSpPr txBox="1"/>
          <p:nvPr/>
        </p:nvSpPr>
        <p:spPr>
          <a:xfrm>
            <a:off x="609282" y="4874714"/>
            <a:ext cx="10877791" cy="1200329"/>
          </a:xfrm>
          <a:prstGeom prst="rect">
            <a:avLst/>
          </a:prstGeom>
          <a:noFill/>
        </p:spPr>
        <p:txBody>
          <a:bodyPr wrap="square" rtlCol="0">
            <a:spAutoFit/>
          </a:bodyPr>
          <a:lstStyle/>
          <a:p>
            <a:r>
              <a:rPr lang="en-US" b="1" dirty="0">
                <a:latin typeface="Century Gothic" panose="020B0502020202020204" pitchFamily="34" charset="0"/>
              </a:rPr>
              <a:t>Hybrid solutions </a:t>
            </a:r>
            <a:r>
              <a:rPr lang="en-US" dirty="0">
                <a:latin typeface="Century Gothic" panose="020B0502020202020204" pitchFamily="34" charset="0"/>
              </a:rPr>
              <a:t>that combines the strengths of both the approaches have been developed :</a:t>
            </a:r>
          </a:p>
          <a:p>
            <a:pPr marL="285750" indent="-285750">
              <a:buFont typeface="Arial" panose="020B0604020202020204" pitchFamily="34" charset="0"/>
              <a:buChar char="•"/>
            </a:pPr>
            <a:r>
              <a:rPr lang="en-US" dirty="0">
                <a:latin typeface="Century Gothic" panose="020B0502020202020204" pitchFamily="34" charset="0"/>
              </a:rPr>
              <a:t>Use sampling-based planners for initial rapid exploration</a:t>
            </a:r>
          </a:p>
          <a:p>
            <a:pPr marL="285750" indent="-285750">
              <a:buFont typeface="Arial" panose="020B0604020202020204" pitchFamily="34" charset="0"/>
              <a:buChar char="•"/>
            </a:pPr>
            <a:r>
              <a:rPr lang="en-US" dirty="0">
                <a:latin typeface="Century Gothic" panose="020B0502020202020204" pitchFamily="34" charset="0"/>
              </a:rPr>
              <a:t>Switch to search-based approaches near the goal region</a:t>
            </a:r>
          </a:p>
          <a:p>
            <a:r>
              <a:rPr lang="en-US" dirty="0">
                <a:latin typeface="Century Gothic" panose="020B0502020202020204" pitchFamily="34" charset="0"/>
              </a:rPr>
              <a:t>This combination balances efficient space exploration with optimality guarantees</a:t>
            </a:r>
          </a:p>
        </p:txBody>
      </p:sp>
    </p:spTree>
    <p:extLst>
      <p:ext uri="{BB962C8B-B14F-4D97-AF65-F5344CB8AC3E}">
        <p14:creationId xmlns:p14="http://schemas.microsoft.com/office/powerpoint/2010/main" val="1775632587"/>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a:t>
            </a:fld>
            <a:r>
              <a:rPr lang="it-IT" sz="1400" dirty="0">
                <a:solidFill>
                  <a:srgbClr val="162230"/>
                </a:solidFill>
                <a:latin typeface="Century Gothic"/>
                <a:cs typeface="Century Gothic"/>
              </a:rPr>
              <a:t>/28</a:t>
            </a: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6" name="Rectangle 2">
            <a:extLst>
              <a:ext uri="{FF2B5EF4-FFF2-40B4-BE49-F238E27FC236}">
                <a16:creationId xmlns:a16="http://schemas.microsoft.com/office/drawing/2014/main" id="{A1DD6A5F-4573-571C-CB0B-C03F4D5656C0}"/>
              </a:ext>
            </a:extLst>
          </p:cNvPr>
          <p:cNvSpPr/>
          <p:nvPr/>
        </p:nvSpPr>
        <p:spPr>
          <a:xfrm>
            <a:off x="14286" y="3184073"/>
            <a:ext cx="12177714" cy="584775"/>
          </a:xfrm>
          <a:prstGeom prst="rect">
            <a:avLst/>
          </a:prstGeom>
          <a:effectLst>
            <a:reflection blurRad="6350" stA="50000" endA="300" endPos="55000" dir="5400000" sy="-100000" algn="bl" rotWithShape="0"/>
          </a:effectLst>
        </p:spPr>
        <p:txBody>
          <a:bodyPr wrap="square">
            <a:spAutoFit/>
          </a:bodyPr>
          <a:lstStyle/>
          <a:p>
            <a:pPr algn="ctr">
              <a:spcAft>
                <a:spcPts val="600"/>
              </a:spcAft>
            </a:pPr>
            <a:r>
              <a:rPr lang="it-IT" sz="3200" dirty="0">
                <a:solidFill>
                  <a:srgbClr val="971720"/>
                </a:solidFill>
                <a:latin typeface="Century Gothic"/>
                <a:cs typeface="Century Gothic"/>
              </a:rPr>
              <a:t> </a:t>
            </a:r>
            <a:r>
              <a:rPr lang="en-US" sz="3200" dirty="0">
                <a:solidFill>
                  <a:srgbClr val="971720"/>
                </a:solidFill>
                <a:latin typeface="Century Gothic"/>
                <a:cs typeface="Century Gothic"/>
              </a:rPr>
              <a:t>Thank you for your attention !!</a:t>
            </a:r>
            <a:endParaRPr lang="it-IT" sz="3200" dirty="0">
              <a:solidFill>
                <a:srgbClr val="971720"/>
              </a:solidFill>
              <a:latin typeface="Century Gothic"/>
              <a:cs typeface="Century Gothic"/>
            </a:endParaRPr>
          </a:p>
        </p:txBody>
      </p:sp>
    </p:spTree>
    <p:extLst>
      <p:ext uri="{BB962C8B-B14F-4D97-AF65-F5344CB8AC3E}">
        <p14:creationId xmlns:p14="http://schemas.microsoft.com/office/powerpoint/2010/main" val="81285522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AEC2D-8ED5-A488-62E4-F2607A75B5A2}"/>
            </a:ext>
          </a:extLst>
        </p:cNvPr>
        <p:cNvGrpSpPr/>
        <p:nvPr/>
      </p:nvGrpSpPr>
      <p:grpSpPr>
        <a:xfrm>
          <a:off x="0" y="0"/>
          <a:ext cx="0" cy="0"/>
          <a:chOff x="0" y="0"/>
          <a:chExt cx="0" cy="0"/>
        </a:xfrm>
      </p:grpSpPr>
      <p:sp>
        <p:nvSpPr>
          <p:cNvPr id="17" name="CasellaDiTesto 16">
            <a:extLst>
              <a:ext uri="{FF2B5EF4-FFF2-40B4-BE49-F238E27FC236}">
                <a16:creationId xmlns:a16="http://schemas.microsoft.com/office/drawing/2014/main" id="{048EA8C7-ABDC-0C18-7E42-C88E9CBF9F35}"/>
              </a:ext>
            </a:extLst>
          </p:cNvPr>
          <p:cNvSpPr txBox="1"/>
          <p:nvPr/>
        </p:nvSpPr>
        <p:spPr>
          <a:xfrm>
            <a:off x="2147037" y="4497957"/>
            <a:ext cx="7179013" cy="400110"/>
          </a:xfrm>
          <a:prstGeom prst="rect">
            <a:avLst/>
          </a:prstGeom>
          <a:noFill/>
        </p:spPr>
        <p:txBody>
          <a:bodyPr wrap="square" rtlCol="0">
            <a:spAutoFit/>
          </a:bodyPr>
          <a:lstStyle/>
          <a:p>
            <a:pPr algn="ctr"/>
            <a:r>
              <a:rPr lang="it-IT" sz="2000" b="1" dirty="0">
                <a:latin typeface="Century Gothic" panose="020B0502020202020204" pitchFamily="34" charset="0"/>
              </a:rPr>
              <a:t>INPUT-OUTPUT</a:t>
            </a:r>
            <a:r>
              <a:rPr lang="it-IT" sz="2000" b="1" i="0" dirty="0">
                <a:effectLst/>
                <a:latin typeface="Century Gothic" panose="020B0502020202020204" pitchFamily="34" charset="0"/>
              </a:rPr>
              <a:t> LINEARIZATION CONTROL</a:t>
            </a:r>
          </a:p>
        </p:txBody>
      </p:sp>
      <p:sp>
        <p:nvSpPr>
          <p:cNvPr id="9" name="Rettangolo 10">
            <a:extLst>
              <a:ext uri="{FF2B5EF4-FFF2-40B4-BE49-F238E27FC236}">
                <a16:creationId xmlns:a16="http://schemas.microsoft.com/office/drawing/2014/main" id="{105EE087-8B3D-278B-E131-7A2C8381BB09}"/>
              </a:ext>
            </a:extLst>
          </p:cNvPr>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a:extLst>
              <a:ext uri="{FF2B5EF4-FFF2-40B4-BE49-F238E27FC236}">
                <a16:creationId xmlns:a16="http://schemas.microsoft.com/office/drawing/2014/main" id="{12E84E00-B19C-4DCA-338A-6A5C64030064}"/>
              </a:ext>
            </a:extLst>
          </p:cNvPr>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E319099E-88FC-ADB1-AB97-1262F5B26A79}"/>
              </a:ext>
            </a:extLst>
          </p:cNvPr>
          <p:cNvSpPr/>
          <p:nvPr/>
        </p:nvSpPr>
        <p:spPr>
          <a:xfrm>
            <a:off x="111616" y="1081813"/>
            <a:ext cx="11970456" cy="570925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Aim</a:t>
            </a:r>
            <a:r>
              <a:rPr lang="it-IT" sz="3200" dirty="0">
                <a:solidFill>
                  <a:srgbClr val="971720"/>
                </a:solidFill>
                <a:latin typeface="Century Gothic"/>
                <a:cs typeface="Century Gothic"/>
              </a:rPr>
              <a:t> of the project</a:t>
            </a:r>
          </a:p>
          <a:p>
            <a:pPr>
              <a:spcAft>
                <a:spcPts val="600"/>
              </a:spcAft>
            </a:pPr>
            <a:endParaRPr lang="it-IT" sz="3200" dirty="0">
              <a:solidFill>
                <a:srgbClr val="971720"/>
              </a:solidFill>
              <a:latin typeface="Century Gothic"/>
              <a:cs typeface="Century Gothic"/>
            </a:endParaRPr>
          </a:p>
          <a:p>
            <a:pPr>
              <a:spcAft>
                <a:spcPts val="600"/>
              </a:spcAft>
            </a:pPr>
            <a:endParaRPr lang="it-IT" sz="3200" dirty="0">
              <a:solidFill>
                <a:srgbClr val="971720"/>
              </a:solidFill>
              <a:latin typeface="Century Gothic"/>
              <a:cs typeface="Century Gothic"/>
            </a:endParaRPr>
          </a:p>
          <a:p>
            <a:pPr>
              <a:spcAft>
                <a:spcPts val="600"/>
              </a:spcAft>
            </a:pPr>
            <a:endParaRPr lang="it-IT" sz="3200" dirty="0">
              <a:solidFill>
                <a:srgbClr val="971720"/>
              </a:solidFill>
              <a:latin typeface="Century Gothic"/>
              <a:cs typeface="Century Gothic"/>
            </a:endParaRPr>
          </a:p>
          <a:p>
            <a:pPr>
              <a:spcAft>
                <a:spcPts val="600"/>
              </a:spcAft>
            </a:pPr>
            <a:endParaRPr lang="it-IT" sz="3200" dirty="0">
              <a:solidFill>
                <a:srgbClr val="971720"/>
              </a:solidFill>
              <a:latin typeface="Century Gothic"/>
              <a:cs typeface="Century Gothic"/>
            </a:endParaRPr>
          </a:p>
          <a:p>
            <a:pPr>
              <a:spcAft>
                <a:spcPts val="600"/>
              </a:spcAft>
            </a:pPr>
            <a:endParaRPr lang="it-IT" sz="3200" dirty="0">
              <a:solidFill>
                <a:srgbClr val="971720"/>
              </a:solidFill>
              <a:latin typeface="Century Gothic"/>
              <a:cs typeface="Century Gothic"/>
            </a:endParaRPr>
          </a:p>
          <a:p>
            <a:pPr>
              <a:spcAft>
                <a:spcPts val="600"/>
              </a:spcAft>
            </a:pPr>
            <a:endParaRPr lang="it-IT" sz="3200" dirty="0">
              <a:solidFill>
                <a:srgbClr val="971720"/>
              </a:solidFill>
              <a:latin typeface="Century Gothic"/>
              <a:cs typeface="Century Gothic"/>
            </a:endParaRPr>
          </a:p>
          <a:p>
            <a:pPr>
              <a:spcAft>
                <a:spcPts val="600"/>
              </a:spcAft>
            </a:pPr>
            <a:endParaRPr lang="it-IT" sz="3200" dirty="0">
              <a:solidFill>
                <a:srgbClr val="971720"/>
              </a:solidFill>
              <a:latin typeface="Century Gothic"/>
              <a:cs typeface="Century Gothic"/>
            </a:endParaRPr>
          </a:p>
          <a:p>
            <a:pPr>
              <a:spcAft>
                <a:spcPts val="600"/>
              </a:spcAft>
            </a:pPr>
            <a:endParaRPr lang="it-IT" sz="3200" dirty="0">
              <a:solidFill>
                <a:srgbClr val="971720"/>
              </a:solidFill>
              <a:latin typeface="Century Gothic"/>
              <a:cs typeface="Century Gothic"/>
            </a:endParaRPr>
          </a:p>
          <a:p>
            <a:pPr>
              <a:spcAft>
                <a:spcPts val="600"/>
              </a:spcAft>
            </a:pP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C302393B-3D7B-869D-46EE-F28FB50AF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12" name="CasellaDiTesto 11">
            <a:extLst>
              <a:ext uri="{FF2B5EF4-FFF2-40B4-BE49-F238E27FC236}">
                <a16:creationId xmlns:a16="http://schemas.microsoft.com/office/drawing/2014/main" id="{318E6C1B-BAF8-3707-601C-9079D18E51CF}"/>
              </a:ext>
            </a:extLst>
          </p:cNvPr>
          <p:cNvSpPr txBox="1"/>
          <p:nvPr/>
        </p:nvSpPr>
        <p:spPr>
          <a:xfrm>
            <a:off x="2102328" y="1885712"/>
            <a:ext cx="7179013" cy="400110"/>
          </a:xfrm>
          <a:prstGeom prst="rect">
            <a:avLst/>
          </a:prstGeom>
          <a:noFill/>
        </p:spPr>
        <p:txBody>
          <a:bodyPr wrap="square" rtlCol="0">
            <a:spAutoFit/>
          </a:bodyPr>
          <a:lstStyle/>
          <a:p>
            <a:pPr algn="ctr"/>
            <a:r>
              <a:rPr lang="it-IT" sz="2000" b="1" dirty="0">
                <a:solidFill>
                  <a:srgbClr val="1A2637"/>
                </a:solidFill>
                <a:latin typeface="Century Gothic" panose="020B0502020202020204" pitchFamily="34" charset="0"/>
              </a:rPr>
              <a:t>NAVIGATION PLANNING</a:t>
            </a:r>
          </a:p>
        </p:txBody>
      </p:sp>
      <p:cxnSp>
        <p:nvCxnSpPr>
          <p:cNvPr id="14" name="Connettore diritto 13">
            <a:extLst>
              <a:ext uri="{FF2B5EF4-FFF2-40B4-BE49-F238E27FC236}">
                <a16:creationId xmlns:a16="http://schemas.microsoft.com/office/drawing/2014/main" id="{63F16000-74AB-00CA-6E17-1409566475AD}"/>
              </a:ext>
            </a:extLst>
          </p:cNvPr>
          <p:cNvCxnSpPr>
            <a:cxnSpLocks/>
          </p:cNvCxnSpPr>
          <p:nvPr/>
        </p:nvCxnSpPr>
        <p:spPr>
          <a:xfrm flipV="1">
            <a:off x="1338708" y="2243957"/>
            <a:ext cx="8706255" cy="34149"/>
          </a:xfrm>
          <a:prstGeom prst="line">
            <a:avLst/>
          </a:prstGeom>
          <a:ln>
            <a:solidFill>
              <a:srgbClr val="FFDC00"/>
            </a:solidFill>
          </a:ln>
        </p:spPr>
        <p:style>
          <a:lnRef idx="3">
            <a:schemeClr val="dk1"/>
          </a:lnRef>
          <a:fillRef idx="0">
            <a:schemeClr val="dk1"/>
          </a:fillRef>
          <a:effectRef idx="2">
            <a:schemeClr val="dk1"/>
          </a:effectRef>
          <a:fontRef idx="minor">
            <a:schemeClr val="tx1"/>
          </a:fontRef>
        </p:style>
      </p:cxnSp>
      <p:sp>
        <p:nvSpPr>
          <p:cNvPr id="16" name="CasellaDiTesto 15">
            <a:extLst>
              <a:ext uri="{FF2B5EF4-FFF2-40B4-BE49-F238E27FC236}">
                <a16:creationId xmlns:a16="http://schemas.microsoft.com/office/drawing/2014/main" id="{B0197E53-6125-1F1C-25C7-EED0E44F037C}"/>
              </a:ext>
            </a:extLst>
          </p:cNvPr>
          <p:cNvSpPr txBox="1"/>
          <p:nvPr/>
        </p:nvSpPr>
        <p:spPr>
          <a:xfrm>
            <a:off x="1456724" y="2360391"/>
            <a:ext cx="8774349" cy="1631216"/>
          </a:xfrm>
          <a:prstGeom prst="rect">
            <a:avLst/>
          </a:prstGeom>
          <a:noFill/>
        </p:spPr>
        <p:txBody>
          <a:bodyPr wrap="square" rtlCol="0">
            <a:spAutoFit/>
          </a:bodyPr>
          <a:lstStyle/>
          <a:p>
            <a:pPr algn="l"/>
            <a:r>
              <a:rPr lang="en-US" sz="2000" dirty="0">
                <a:latin typeface="Century Gothic" panose="020B0502020202020204" pitchFamily="34" charset="0"/>
              </a:rPr>
              <a:t>A smooth path planning algorithm is implemented to determine the trajectory for car-like robots. Three different strategies of path planning are introduced:</a:t>
            </a:r>
          </a:p>
          <a:p>
            <a:pPr marL="285750" indent="-285750" algn="l">
              <a:buFont typeface="Wingdings" panose="05000000000000000000" pitchFamily="2" charset="2"/>
              <a:buChar char="v"/>
            </a:pPr>
            <a:r>
              <a:rPr lang="en-US" sz="2000" dirty="0">
                <a:latin typeface="Century Gothic" panose="020B0502020202020204" pitchFamily="34" charset="0"/>
              </a:rPr>
              <a:t>RRT* with Pseudo-</a:t>
            </a:r>
            <a:r>
              <a:rPr lang="en-US" sz="2000" dirty="0" err="1">
                <a:latin typeface="Century Gothic" panose="020B0502020202020204" pitchFamily="34" charset="0"/>
              </a:rPr>
              <a:t>Clothoid</a:t>
            </a:r>
            <a:r>
              <a:rPr lang="en-US" sz="2000" dirty="0">
                <a:latin typeface="Century Gothic" panose="020B0502020202020204" pitchFamily="34" charset="0"/>
              </a:rPr>
              <a:t> curves</a:t>
            </a:r>
          </a:p>
          <a:p>
            <a:pPr marL="285750" indent="-285750" algn="l">
              <a:buFont typeface="Wingdings" panose="05000000000000000000" pitchFamily="2" charset="2"/>
              <a:buChar char="v"/>
            </a:pPr>
            <a:r>
              <a:rPr lang="en-US" sz="2000" dirty="0">
                <a:latin typeface="Century Gothic" panose="020B0502020202020204" pitchFamily="34" charset="0"/>
              </a:rPr>
              <a:t>Dijkstra and A* algorithms with Reeds-Shepp Curves</a:t>
            </a:r>
          </a:p>
        </p:txBody>
      </p:sp>
      <p:sp>
        <p:nvSpPr>
          <p:cNvPr id="21" name="CasellaDiTesto 20">
            <a:extLst>
              <a:ext uri="{FF2B5EF4-FFF2-40B4-BE49-F238E27FC236}">
                <a16:creationId xmlns:a16="http://schemas.microsoft.com/office/drawing/2014/main" id="{88017129-38ED-567D-C6D9-E6466AEDA9B9}"/>
              </a:ext>
            </a:extLst>
          </p:cNvPr>
          <p:cNvSpPr txBox="1"/>
          <p:nvPr/>
        </p:nvSpPr>
        <p:spPr>
          <a:xfrm>
            <a:off x="1456724" y="4994732"/>
            <a:ext cx="8570069" cy="1015663"/>
          </a:xfrm>
          <a:prstGeom prst="rect">
            <a:avLst/>
          </a:prstGeom>
          <a:noFill/>
        </p:spPr>
        <p:txBody>
          <a:bodyPr wrap="square" rtlCol="0">
            <a:spAutoFit/>
          </a:bodyPr>
          <a:lstStyle/>
          <a:p>
            <a:r>
              <a:rPr lang="en-US" sz="2000" dirty="0">
                <a:latin typeface="Century Gothic" panose="020B0502020202020204" pitchFamily="34" charset="0"/>
              </a:rPr>
              <a:t>Given the trajectory in the previous point, an Input/Output Linearization control approach is implemented to control the position of car-like robot.</a:t>
            </a:r>
            <a:endParaRPr lang="it-IT" sz="2000" dirty="0">
              <a:latin typeface="Century Gothic" panose="020B0502020202020204" pitchFamily="34" charset="0"/>
            </a:endParaRPr>
          </a:p>
        </p:txBody>
      </p:sp>
      <p:cxnSp>
        <p:nvCxnSpPr>
          <p:cNvPr id="5" name="Connettore diritto 13">
            <a:extLst>
              <a:ext uri="{FF2B5EF4-FFF2-40B4-BE49-F238E27FC236}">
                <a16:creationId xmlns:a16="http://schemas.microsoft.com/office/drawing/2014/main" id="{840A9696-978F-73B6-44ED-2248FE9F0D2A}"/>
              </a:ext>
            </a:extLst>
          </p:cNvPr>
          <p:cNvCxnSpPr>
            <a:cxnSpLocks/>
          </p:cNvCxnSpPr>
          <p:nvPr/>
        </p:nvCxnSpPr>
        <p:spPr>
          <a:xfrm flipV="1">
            <a:off x="1338708" y="4892363"/>
            <a:ext cx="8706255" cy="34149"/>
          </a:xfrm>
          <a:prstGeom prst="line">
            <a:avLst/>
          </a:prstGeom>
          <a:ln>
            <a:solidFill>
              <a:srgbClr val="FFDC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630515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 Car-like robot: </a:t>
            </a:r>
            <a:r>
              <a:rPr lang="it-IT" sz="3200" dirty="0" err="1">
                <a:solidFill>
                  <a:srgbClr val="971720"/>
                </a:solidFill>
                <a:latin typeface="Century Gothic"/>
                <a:cs typeface="Century Gothic"/>
              </a:rPr>
              <a:t>kinematic</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modeling</a:t>
            </a: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CFB04707-B7FA-31B7-FA32-A8C417063A9F}"/>
                  </a:ext>
                </a:extLst>
              </p:cNvPr>
              <p:cNvSpPr txBox="1"/>
              <p:nvPr/>
            </p:nvSpPr>
            <p:spPr>
              <a:xfrm>
                <a:off x="289275" y="2497218"/>
                <a:ext cx="240863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𝑥</m:t>
                          </m:r>
                        </m:e>
                      </m:acc>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sin</m:t>
                          </m:r>
                        </m:fName>
                        <m:e>
                          <m:r>
                            <a:rPr lang="it-IT" sz="2000" b="0" i="1" smtClean="0">
                              <a:latin typeface="Cambria Math" panose="02040503050406030204" pitchFamily="18" charset="0"/>
                            </a:rPr>
                            <m:t>𝜃</m:t>
                          </m:r>
                          <m:r>
                            <a:rPr lang="it-IT" sz="2000" b="0" i="1" smtClean="0">
                              <a:latin typeface="Cambria Math" panose="02040503050406030204" pitchFamily="18" charset="0"/>
                            </a:rPr>
                            <m:t>−</m:t>
                          </m:r>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𝑦</m:t>
                              </m:r>
                            </m:e>
                          </m:acc>
                          <m:func>
                            <m:funcPr>
                              <m:ctrlPr>
                                <a:rPr lang="it-IT" sz="2000" i="1">
                                  <a:latin typeface="Cambria Math" panose="02040503050406030204" pitchFamily="18" charset="0"/>
                                </a:rPr>
                              </m:ctrlPr>
                            </m:funcPr>
                            <m:fName>
                              <m:func>
                                <m:funcPr>
                                  <m:ctrlPr>
                                    <a:rPr lang="it-IT" sz="2000" i="1" smtClean="0">
                                      <a:latin typeface="Cambria Math" panose="02040503050406030204" pitchFamily="18" charset="0"/>
                                    </a:rPr>
                                  </m:ctrlPr>
                                </m:funcPr>
                                <m:fName>
                                  <m:r>
                                    <m:rPr>
                                      <m:sty m:val="p"/>
                                    </m:rPr>
                                    <a:rPr lang="it-IT" sz="2000" i="0" smtClean="0">
                                      <a:latin typeface="Cambria Math" panose="02040503050406030204" pitchFamily="18" charset="0"/>
                                    </a:rPr>
                                    <m:t>cos</m:t>
                                  </m:r>
                                </m:fName>
                                <m:e>
                                  <m:r>
                                    <a:rPr lang="it-IT" sz="2000" i="1">
                                      <a:latin typeface="Cambria Math" panose="02040503050406030204" pitchFamily="18" charset="0"/>
                                    </a:rPr>
                                    <m:t>𝜃</m:t>
                                  </m:r>
                                </m:e>
                              </m:func>
                            </m:fName>
                            <m:e>
                              <m:r>
                                <a:rPr lang="it-IT" sz="2000" b="0" i="1" smtClean="0">
                                  <a:latin typeface="Cambria Math" panose="02040503050406030204" pitchFamily="18" charset="0"/>
                                </a:rPr>
                                <m:t>=0</m:t>
                              </m:r>
                            </m:e>
                          </m:func>
                        </m:e>
                      </m:func>
                    </m:oMath>
                  </m:oMathPara>
                </a14:m>
                <a:endParaRPr lang="it-IT" sz="2000" dirty="0"/>
              </a:p>
            </p:txBody>
          </p:sp>
        </mc:Choice>
        <mc:Fallback xmlns="">
          <p:sp>
            <p:nvSpPr>
              <p:cNvPr id="13" name="CasellaDiTesto 12">
                <a:extLst>
                  <a:ext uri="{FF2B5EF4-FFF2-40B4-BE49-F238E27FC236}">
                    <a16:creationId xmlns:a16="http://schemas.microsoft.com/office/drawing/2014/main" id="{CFB04707-B7FA-31B7-FA32-A8C417063A9F}"/>
                  </a:ext>
                </a:extLst>
              </p:cNvPr>
              <p:cNvSpPr txBox="1">
                <a:spLocks noRot="1" noChangeAspect="1" noMove="1" noResize="1" noEditPoints="1" noAdjustHandles="1" noChangeArrowheads="1" noChangeShapeType="1" noTextEdit="1"/>
              </p:cNvSpPr>
              <p:nvPr/>
            </p:nvSpPr>
            <p:spPr>
              <a:xfrm>
                <a:off x="289275" y="2497218"/>
                <a:ext cx="2408637" cy="307777"/>
              </a:xfrm>
              <a:prstGeom prst="rect">
                <a:avLst/>
              </a:prstGeom>
              <a:blipFill>
                <a:blip r:embed="rId5"/>
                <a:stretch>
                  <a:fillRect t="-4000" b="-26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23298E41-3B0B-8F19-28BE-CD4CE20A47BE}"/>
                  </a:ext>
                </a:extLst>
              </p:cNvPr>
              <p:cNvSpPr txBox="1"/>
              <p:nvPr/>
            </p:nvSpPr>
            <p:spPr>
              <a:xfrm>
                <a:off x="372336" y="4877890"/>
                <a:ext cx="4879704" cy="4144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it-IT" sz="2000" i="1" smtClean="0">
                              <a:latin typeface="Cambria Math" panose="02040503050406030204" pitchFamily="18" charset="0"/>
                            </a:rPr>
                          </m:ctrlPr>
                        </m:accPr>
                        <m:e>
                          <m:r>
                            <a:rPr lang="it-IT" sz="2000" b="0" i="1" smtClean="0">
                              <a:latin typeface="Cambria Math" panose="02040503050406030204" pitchFamily="18" charset="0"/>
                            </a:rPr>
                            <m:t>𝑥</m:t>
                          </m:r>
                        </m:e>
                      </m:acc>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sin</m:t>
                          </m:r>
                        </m:fName>
                        <m:e>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𝜃</m:t>
                              </m:r>
                              <m:r>
                                <a:rPr lang="it-IT" sz="2000" b="0" i="1" smtClean="0">
                                  <a:latin typeface="Cambria Math" panose="02040503050406030204" pitchFamily="18" charset="0"/>
                                </a:rPr>
                                <m:t>+</m:t>
                              </m:r>
                              <m:r>
                                <a:rPr lang="it-IT" sz="2000" b="0" i="1" smtClean="0">
                                  <a:latin typeface="Cambria Math" panose="02040503050406030204" pitchFamily="18" charset="0"/>
                                </a:rPr>
                                <m:t>𝜙</m:t>
                              </m:r>
                            </m:e>
                          </m:d>
                          <m:r>
                            <a:rPr lang="it-IT" sz="2000" b="0" i="1" smtClean="0">
                              <a:latin typeface="Cambria Math" panose="02040503050406030204" pitchFamily="18" charset="0"/>
                            </a:rPr>
                            <m:t>−</m:t>
                          </m:r>
                          <m:acc>
                            <m:accPr>
                              <m:chr m:val="̇"/>
                              <m:ctrlPr>
                                <a:rPr lang="it-IT" sz="2000" i="1">
                                  <a:latin typeface="Cambria Math" panose="02040503050406030204" pitchFamily="18" charset="0"/>
                                </a:rPr>
                              </m:ctrlPr>
                            </m:accPr>
                            <m:e>
                              <m:r>
                                <a:rPr lang="it-IT" sz="2000" i="1">
                                  <a:latin typeface="Cambria Math" panose="02040503050406030204" pitchFamily="18" charset="0"/>
                                </a:rPr>
                                <m:t>𝑦</m:t>
                              </m:r>
                            </m:e>
                          </m:acc>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cos</m:t>
                              </m:r>
                            </m:fName>
                            <m:e>
                              <m:d>
                                <m:dPr>
                                  <m:ctrlPr>
                                    <a:rPr lang="it-IT" sz="2000" i="1">
                                      <a:latin typeface="Cambria Math" panose="02040503050406030204" pitchFamily="18" charset="0"/>
                                    </a:rPr>
                                  </m:ctrlPr>
                                </m:dPr>
                                <m:e>
                                  <m:r>
                                    <a:rPr lang="it-IT" sz="2000" i="1">
                                      <a:latin typeface="Cambria Math" panose="02040503050406030204" pitchFamily="18" charset="0"/>
                                    </a:rPr>
                                    <m:t>𝜃</m:t>
                                  </m:r>
                                  <m:r>
                                    <a:rPr lang="it-IT" sz="2000" i="1">
                                      <a:latin typeface="Cambria Math" panose="02040503050406030204" pitchFamily="18" charset="0"/>
                                    </a:rPr>
                                    <m:t>+</m:t>
                                  </m:r>
                                  <m:r>
                                    <a:rPr lang="it-IT" sz="2000" i="1">
                                      <a:latin typeface="Cambria Math" panose="02040503050406030204" pitchFamily="18" charset="0"/>
                                    </a:rPr>
                                    <m:t>𝜙</m:t>
                                  </m:r>
                                </m:e>
                              </m:d>
                              <m:r>
                                <a:rPr lang="it-IT" sz="2000" i="1">
                                  <a:latin typeface="Cambria Math" panose="02040503050406030204" pitchFamily="18" charset="0"/>
                                </a:rPr>
                                <m:t>−</m:t>
                              </m:r>
                              <m:acc>
                                <m:accPr>
                                  <m:chr m:val="̇"/>
                                  <m:ctrlPr>
                                    <a:rPr lang="it-IT" sz="2000" i="1">
                                      <a:latin typeface="Cambria Math" panose="02040503050406030204" pitchFamily="18" charset="0"/>
                                    </a:rPr>
                                  </m:ctrlPr>
                                </m:accPr>
                                <m:e>
                                  <m:r>
                                    <a:rPr lang="it-IT" sz="2000" b="0" i="1" smtClean="0">
                                      <a:latin typeface="Cambria Math" panose="02040503050406030204" pitchFamily="18" charset="0"/>
                                    </a:rPr>
                                    <m:t>𝜃</m:t>
                                  </m:r>
                                </m:e>
                              </m:acc>
                              <m:r>
                                <a:rPr lang="it-IT" sz="2000" b="0" i="1" smtClean="0">
                                  <a:latin typeface="Cambria Math" panose="02040503050406030204" pitchFamily="18" charset="0"/>
                                </a:rPr>
                                <m:t>𝑙</m:t>
                              </m:r>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cos</m:t>
                                  </m:r>
                                </m:fName>
                                <m:e>
                                  <m:r>
                                    <a:rPr lang="it-IT" sz="2000" b="0" i="1" smtClean="0">
                                      <a:latin typeface="Cambria Math" panose="02040503050406030204" pitchFamily="18" charset="0"/>
                                    </a:rPr>
                                    <m:t>𝜙</m:t>
                                  </m:r>
                                </m:e>
                              </m:func>
                            </m:e>
                          </m:func>
                          <m:r>
                            <a:rPr lang="it-IT" sz="2000" b="0" i="1" smtClean="0">
                              <a:latin typeface="Cambria Math" panose="02040503050406030204" pitchFamily="18" charset="0"/>
                            </a:rPr>
                            <m:t>=0</m:t>
                          </m:r>
                        </m:e>
                      </m:func>
                    </m:oMath>
                  </m:oMathPara>
                </a14:m>
                <a:endParaRPr lang="it-IT" sz="2000" dirty="0"/>
              </a:p>
            </p:txBody>
          </p:sp>
        </mc:Choice>
        <mc:Fallback xmlns="">
          <p:sp>
            <p:nvSpPr>
              <p:cNvPr id="32" name="CasellaDiTesto 31">
                <a:extLst>
                  <a:ext uri="{FF2B5EF4-FFF2-40B4-BE49-F238E27FC236}">
                    <a16:creationId xmlns:a16="http://schemas.microsoft.com/office/drawing/2014/main" id="{23298E41-3B0B-8F19-28BE-CD4CE20A47BE}"/>
                  </a:ext>
                </a:extLst>
              </p:cNvPr>
              <p:cNvSpPr txBox="1">
                <a:spLocks noRot="1" noChangeAspect="1" noMove="1" noResize="1" noEditPoints="1" noAdjustHandles="1" noChangeArrowheads="1" noChangeShapeType="1" noTextEdit="1"/>
              </p:cNvSpPr>
              <p:nvPr/>
            </p:nvSpPr>
            <p:spPr>
              <a:xfrm>
                <a:off x="372336" y="4877890"/>
                <a:ext cx="4879704" cy="414472"/>
              </a:xfrm>
              <a:prstGeom prst="rect">
                <a:avLst/>
              </a:prstGeom>
              <a:blipFill>
                <a:blip r:embed="rId6"/>
                <a:stretch>
                  <a:fillRect b="-1470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82566E10-578C-A7BC-BAA1-6E08BD006A40}"/>
                  </a:ext>
                </a:extLst>
              </p:cNvPr>
              <p:cNvSpPr txBox="1"/>
              <p:nvPr/>
            </p:nvSpPr>
            <p:spPr>
              <a:xfrm>
                <a:off x="388722" y="5829337"/>
                <a:ext cx="5908771" cy="6599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𝐴</m:t>
                          </m:r>
                        </m:e>
                        <m:sup>
                          <m:r>
                            <a:rPr lang="it-IT" sz="2000" b="0" i="1" smtClean="0">
                              <a:latin typeface="Cambria Math" panose="02040503050406030204" pitchFamily="18" charset="0"/>
                            </a:rPr>
                            <m:t>𝑇</m:t>
                          </m:r>
                        </m:sup>
                      </m:sSup>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𝑞</m:t>
                          </m:r>
                        </m:e>
                      </m:d>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m>
                            <m:mPr>
                              <m:mcs>
                                <m:mc>
                                  <m:mcPr>
                                    <m:count m:val="2"/>
                                    <m:mcJc m:val="center"/>
                                  </m:mcPr>
                                </m:mc>
                              </m:mcs>
                              <m:ctrlPr>
                                <a:rPr lang="it-IT" sz="2000" b="0" i="1" smtClean="0">
                                  <a:latin typeface="Cambria Math" panose="02040503050406030204" pitchFamily="18" charset="0"/>
                                </a:rPr>
                              </m:ctrlPr>
                            </m:mPr>
                            <m:mr>
                              <m:e>
                                <m:m>
                                  <m:mPr>
                                    <m:mcs>
                                      <m:mc>
                                        <m:mcPr>
                                          <m:count m:val="2"/>
                                          <m:mcJc m:val="center"/>
                                        </m:mcPr>
                                      </m:mc>
                                    </m:mcs>
                                    <m:ctrlPr>
                                      <a:rPr lang="it-IT" sz="2000" b="0" i="1" smtClean="0">
                                        <a:latin typeface="Cambria Math" panose="02040503050406030204" pitchFamily="18" charset="0"/>
                                      </a:rPr>
                                    </m:ctrlPr>
                                  </m:mPr>
                                  <m:mr>
                                    <m:e>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sin</m:t>
                                          </m:r>
                                        </m:fName>
                                        <m:e>
                                          <m:r>
                                            <a:rPr lang="it-IT" sz="2000" i="1">
                                              <a:latin typeface="Cambria Math" panose="02040503050406030204" pitchFamily="18" charset="0"/>
                                            </a:rPr>
                                            <m:t>𝜃</m:t>
                                          </m:r>
                                        </m:e>
                                      </m:func>
                                    </m:e>
                                    <m:e>
                                      <m:r>
                                        <a:rPr lang="it-IT" sz="2000" i="1">
                                          <a:latin typeface="Cambria Math" panose="02040503050406030204" pitchFamily="18" charset="0"/>
                                        </a:rPr>
                                        <m:t>−</m:t>
                                      </m:r>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cos</m:t>
                                          </m:r>
                                        </m:fName>
                                        <m:e>
                                          <m:r>
                                            <a:rPr lang="it-IT" sz="2000" i="1">
                                              <a:latin typeface="Cambria Math" panose="02040503050406030204" pitchFamily="18" charset="0"/>
                                            </a:rPr>
                                            <m:t>𝜃</m:t>
                                          </m:r>
                                        </m:e>
                                      </m:func>
                                    </m:e>
                                  </m:mr>
                                  <m:mr>
                                    <m:e>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sin</m:t>
                                          </m:r>
                                        </m:fName>
                                        <m:e>
                                          <m:d>
                                            <m:dPr>
                                              <m:ctrlPr>
                                                <a:rPr lang="it-IT" sz="2000" i="1">
                                                  <a:latin typeface="Cambria Math" panose="02040503050406030204" pitchFamily="18" charset="0"/>
                                                </a:rPr>
                                              </m:ctrlPr>
                                            </m:dPr>
                                            <m:e>
                                              <m:r>
                                                <a:rPr lang="it-IT" sz="2000" i="1">
                                                  <a:latin typeface="Cambria Math" panose="02040503050406030204" pitchFamily="18" charset="0"/>
                                                </a:rPr>
                                                <m:t>𝜃</m:t>
                                              </m:r>
                                              <m:r>
                                                <a:rPr lang="it-IT" sz="2000" i="1">
                                                  <a:latin typeface="Cambria Math" panose="02040503050406030204" pitchFamily="18" charset="0"/>
                                                </a:rPr>
                                                <m:t>+</m:t>
                                              </m:r>
                                              <m:r>
                                                <a:rPr lang="it-IT" sz="2000" i="1">
                                                  <a:latin typeface="Cambria Math" panose="02040503050406030204" pitchFamily="18" charset="0"/>
                                                </a:rPr>
                                                <m:t>𝜙</m:t>
                                              </m:r>
                                            </m:e>
                                          </m:d>
                                        </m:e>
                                      </m:func>
                                    </m:e>
                                    <m:e>
                                      <m:func>
                                        <m:funcPr>
                                          <m:ctrlPr>
                                            <a:rPr lang="it-IT" sz="2000" i="1">
                                              <a:latin typeface="Cambria Math" panose="02040503050406030204" pitchFamily="18" charset="0"/>
                                            </a:rPr>
                                          </m:ctrlPr>
                                        </m:funcPr>
                                        <m:fName>
                                          <m:r>
                                            <a:rPr lang="it-IT" sz="2000">
                                              <a:latin typeface="Cambria Math" panose="02040503050406030204" pitchFamily="18" charset="0"/>
                                            </a:rPr>
                                            <m:t>−</m:t>
                                          </m:r>
                                          <m:r>
                                            <m:rPr>
                                              <m:sty m:val="p"/>
                                            </m:rPr>
                                            <a:rPr lang="it-IT" sz="2000">
                                              <a:latin typeface="Cambria Math" panose="02040503050406030204" pitchFamily="18" charset="0"/>
                                            </a:rPr>
                                            <m:t>cos</m:t>
                                          </m:r>
                                        </m:fName>
                                        <m:e>
                                          <m:d>
                                            <m:dPr>
                                              <m:ctrlPr>
                                                <a:rPr lang="it-IT" sz="2000" i="1">
                                                  <a:latin typeface="Cambria Math" panose="02040503050406030204" pitchFamily="18" charset="0"/>
                                                </a:rPr>
                                              </m:ctrlPr>
                                            </m:dPr>
                                            <m:e>
                                              <m:r>
                                                <a:rPr lang="it-IT" sz="2000" i="1">
                                                  <a:latin typeface="Cambria Math" panose="02040503050406030204" pitchFamily="18" charset="0"/>
                                                </a:rPr>
                                                <m:t>𝜃</m:t>
                                              </m:r>
                                              <m:r>
                                                <a:rPr lang="it-IT" sz="2000" i="1">
                                                  <a:latin typeface="Cambria Math" panose="02040503050406030204" pitchFamily="18" charset="0"/>
                                                </a:rPr>
                                                <m:t>+</m:t>
                                              </m:r>
                                              <m:r>
                                                <a:rPr lang="it-IT" sz="2000" i="1">
                                                  <a:latin typeface="Cambria Math" panose="02040503050406030204" pitchFamily="18" charset="0"/>
                                                </a:rPr>
                                                <m:t>𝜙</m:t>
                                              </m:r>
                                            </m:e>
                                          </m:d>
                                        </m:e>
                                      </m:func>
                                    </m:e>
                                  </m:mr>
                                </m:m>
                              </m:e>
                              <m:e>
                                <m:m>
                                  <m:mPr>
                                    <m:mcs>
                                      <m:mc>
                                        <m:mcPr>
                                          <m:count m:val="2"/>
                                          <m:mcJc m:val="center"/>
                                        </m:mcPr>
                                      </m:mc>
                                    </m:mcs>
                                    <m:ctrlPr>
                                      <a:rPr lang="it-IT" sz="2000" b="0" i="1" smtClean="0">
                                        <a:latin typeface="Cambria Math" panose="02040503050406030204" pitchFamily="18" charset="0"/>
                                      </a:rPr>
                                    </m:ctrlPr>
                                  </m:mPr>
                                  <m:mr>
                                    <m:e>
                                      <m:r>
                                        <a:rPr lang="it-IT" sz="2000" i="1">
                                          <a:latin typeface="Cambria Math" panose="02040503050406030204" pitchFamily="18" charset="0"/>
                                        </a:rPr>
                                        <m:t>0</m:t>
                                      </m:r>
                                    </m:e>
                                    <m:e>
                                      <m:r>
                                        <a:rPr lang="it-IT" sz="2000" b="0" i="1" smtClean="0">
                                          <a:latin typeface="Cambria Math" panose="02040503050406030204" pitchFamily="18" charset="0"/>
                                        </a:rPr>
                                        <m:t>0</m:t>
                                      </m:r>
                                    </m:e>
                                  </m:mr>
                                  <m:mr>
                                    <m:e>
                                      <m:r>
                                        <m:rPr>
                                          <m:brk m:alnAt="7"/>
                                        </m:rPr>
                                        <a:rPr lang="it-IT" sz="2000" i="1">
                                          <a:latin typeface="Cambria Math" panose="02040503050406030204" pitchFamily="18" charset="0"/>
                                        </a:rPr>
                                        <m:t>−</m:t>
                                      </m:r>
                                      <m:r>
                                        <a:rPr lang="it-IT" sz="2000" i="1">
                                          <a:latin typeface="Cambria Math" panose="02040503050406030204" pitchFamily="18" charset="0"/>
                                        </a:rPr>
                                        <m:t>𝑙</m:t>
                                      </m:r>
                                      <m:func>
                                        <m:funcPr>
                                          <m:ctrlPr>
                                            <a:rPr lang="it-IT" sz="2000" i="1">
                                              <a:latin typeface="Cambria Math" panose="02040503050406030204" pitchFamily="18" charset="0"/>
                                            </a:rPr>
                                          </m:ctrlPr>
                                        </m:funcPr>
                                        <m:fName>
                                          <m:r>
                                            <m:rPr>
                                              <m:sty m:val="p"/>
                                              <m:brk m:alnAt="7"/>
                                            </m:rPr>
                                            <a:rPr lang="it-IT" sz="2000">
                                              <a:latin typeface="Cambria Math" panose="02040503050406030204" pitchFamily="18" charset="0"/>
                                            </a:rPr>
                                            <m:t>c</m:t>
                                          </m:r>
                                          <m:r>
                                            <m:rPr>
                                              <m:sty m:val="p"/>
                                            </m:rPr>
                                            <a:rPr lang="it-IT" sz="2000">
                                              <a:latin typeface="Cambria Math" panose="02040503050406030204" pitchFamily="18" charset="0"/>
                                            </a:rPr>
                                            <m:t>os</m:t>
                                          </m:r>
                                        </m:fName>
                                        <m:e>
                                          <m:r>
                                            <m:rPr>
                                              <m:brk m:alnAt="7"/>
                                            </m:rPr>
                                            <a:rPr lang="it-IT" sz="2000" i="1">
                                              <a:latin typeface="Cambria Math" panose="02040503050406030204" pitchFamily="18" charset="0"/>
                                            </a:rPr>
                                            <m:t>𝜙</m:t>
                                          </m:r>
                                        </m:e>
                                      </m:func>
                                    </m:e>
                                    <m:e>
                                      <m:r>
                                        <a:rPr lang="it-IT" sz="2000" b="0" i="1" smtClean="0">
                                          <a:latin typeface="Cambria Math" panose="02040503050406030204" pitchFamily="18" charset="0"/>
                                        </a:rPr>
                                        <m:t>0</m:t>
                                      </m:r>
                                    </m:e>
                                  </m:mr>
                                </m:m>
                              </m:e>
                            </m:mr>
                          </m:m>
                        </m:e>
                      </m:d>
                    </m:oMath>
                  </m:oMathPara>
                </a14:m>
                <a:endParaRPr lang="it-IT" sz="2000" dirty="0"/>
              </a:p>
            </p:txBody>
          </p:sp>
        </mc:Choice>
        <mc:Fallback xmlns="">
          <p:sp>
            <p:nvSpPr>
              <p:cNvPr id="33" name="CasellaDiTesto 32">
                <a:extLst>
                  <a:ext uri="{FF2B5EF4-FFF2-40B4-BE49-F238E27FC236}">
                    <a16:creationId xmlns:a16="http://schemas.microsoft.com/office/drawing/2014/main" id="{82566E10-578C-A7BC-BAA1-6E08BD006A40}"/>
                  </a:ext>
                </a:extLst>
              </p:cNvPr>
              <p:cNvSpPr txBox="1">
                <a:spLocks noRot="1" noChangeAspect="1" noMove="1" noResize="1" noEditPoints="1" noAdjustHandles="1" noChangeArrowheads="1" noChangeShapeType="1" noTextEdit="1"/>
              </p:cNvSpPr>
              <p:nvPr/>
            </p:nvSpPr>
            <p:spPr>
              <a:xfrm>
                <a:off x="388722" y="5829337"/>
                <a:ext cx="5908771" cy="659989"/>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59B5CB47-36FA-3E93-6E55-6E68A07495DF}"/>
                  </a:ext>
                </a:extLst>
              </p:cNvPr>
              <p:cNvSpPr txBox="1"/>
              <p:nvPr/>
            </p:nvSpPr>
            <p:spPr>
              <a:xfrm>
                <a:off x="8029974" y="2198105"/>
                <a:ext cx="3215261" cy="13339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it-IT" sz="2000" i="1" smtClean="0">
                              <a:latin typeface="Cambria Math" panose="02040503050406030204" pitchFamily="18" charset="0"/>
                            </a:rPr>
                          </m:ctrlPr>
                        </m:dPr>
                        <m:e>
                          <m:m>
                            <m:mPr>
                              <m:mcs>
                                <m:mc>
                                  <m:mcPr>
                                    <m:count m:val="1"/>
                                    <m:mcJc m:val="center"/>
                                  </m:mcPr>
                                </m:mc>
                              </m:mcs>
                              <m:ctrlPr>
                                <a:rPr lang="it-IT" sz="2000" i="1">
                                  <a:latin typeface="Cambria Math" panose="02040503050406030204" pitchFamily="18" charset="0"/>
                                </a:rPr>
                              </m:ctrlPr>
                            </m:mPr>
                            <m:mr>
                              <m:e>
                                <m:m>
                                  <m:mPr>
                                    <m:mcs>
                                      <m:mc>
                                        <m:mcPr>
                                          <m:count m:val="1"/>
                                          <m:mcJc m:val="center"/>
                                        </m:mcPr>
                                      </m:mc>
                                    </m:mcs>
                                    <m:ctrlPr>
                                      <a:rPr lang="it-IT" sz="2000" i="1">
                                        <a:latin typeface="Cambria Math" panose="02040503050406030204" pitchFamily="18" charset="0"/>
                                      </a:rPr>
                                    </m:ctrlPr>
                                  </m:mPr>
                                  <m:mr>
                                    <m:e>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𝑥</m:t>
                                          </m:r>
                                        </m:e>
                                      </m:acc>
                                    </m:e>
                                  </m:mr>
                                  <m:mr>
                                    <m:e>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𝑦</m:t>
                                          </m:r>
                                        </m:e>
                                      </m:acc>
                                    </m:e>
                                  </m:mr>
                                </m:m>
                              </m:e>
                            </m:mr>
                            <m:mr>
                              <m:e>
                                <m:m>
                                  <m:mPr>
                                    <m:mcs>
                                      <m:mc>
                                        <m:mcPr>
                                          <m:count m:val="1"/>
                                          <m:mcJc m:val="center"/>
                                        </m:mcPr>
                                      </m:mc>
                                    </m:mcs>
                                    <m:ctrlPr>
                                      <a:rPr lang="it-IT" sz="2000" i="1">
                                        <a:latin typeface="Cambria Math" panose="02040503050406030204" pitchFamily="18" charset="0"/>
                                      </a:rPr>
                                    </m:ctrlPr>
                                  </m:mPr>
                                  <m:mr>
                                    <m:e>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𝜃</m:t>
                                          </m:r>
                                        </m:e>
                                      </m:acc>
                                    </m:e>
                                  </m:mr>
                                  <m:mr>
                                    <m:e>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𝜙</m:t>
                                          </m:r>
                                        </m:e>
                                      </m:acc>
                                    </m:e>
                                  </m:mr>
                                </m:m>
                              </m:e>
                            </m:mr>
                          </m:m>
                        </m:e>
                      </m:d>
                      <m:r>
                        <a:rPr lang="it-IT" sz="2000" b="0" i="1" smtClean="0">
                          <a:latin typeface="Cambria Math" panose="02040503050406030204" pitchFamily="18" charset="0"/>
                        </a:rPr>
                        <m:t>=</m:t>
                      </m:r>
                      <m:d>
                        <m:dPr>
                          <m:begChr m:val="["/>
                          <m:endChr m:val="]"/>
                          <m:ctrlPr>
                            <a:rPr lang="it-IT" sz="2000" i="1">
                              <a:latin typeface="Cambria Math" panose="02040503050406030204" pitchFamily="18" charset="0"/>
                            </a:rPr>
                          </m:ctrlPr>
                        </m:dPr>
                        <m:e>
                          <m:m>
                            <m:mPr>
                              <m:mcs>
                                <m:mc>
                                  <m:mcPr>
                                    <m:count m:val="1"/>
                                    <m:mcJc m:val="center"/>
                                  </m:mcPr>
                                </m:mc>
                              </m:mcs>
                              <m:ctrlPr>
                                <a:rPr lang="it-IT" sz="2000" i="1">
                                  <a:latin typeface="Cambria Math" panose="02040503050406030204" pitchFamily="18" charset="0"/>
                                </a:rPr>
                              </m:ctrlPr>
                            </m:mPr>
                            <m:mr>
                              <m:e>
                                <m:m>
                                  <m:mPr>
                                    <m:mcs>
                                      <m:mc>
                                        <m:mcPr>
                                          <m:count m:val="1"/>
                                          <m:mcJc m:val="center"/>
                                        </m:mcPr>
                                      </m:mc>
                                    </m:mcs>
                                    <m:ctrlPr>
                                      <a:rPr lang="it-IT" sz="2000" i="1">
                                        <a:latin typeface="Cambria Math" panose="02040503050406030204" pitchFamily="18" charset="0"/>
                                      </a:rPr>
                                    </m:ctrlPr>
                                  </m:mPr>
                                  <m:mr>
                                    <m:e>
                                      <m:func>
                                        <m:funcPr>
                                          <m:ctrlPr>
                                            <a:rPr lang="it-IT" sz="2000" i="1" smtClean="0">
                                              <a:latin typeface="Cambria Math" panose="02040503050406030204" pitchFamily="18" charset="0"/>
                                            </a:rPr>
                                          </m:ctrlPr>
                                        </m:funcPr>
                                        <m:fName>
                                          <m:r>
                                            <m:rPr>
                                              <m:sty m:val="p"/>
                                              <m:brk m:alnAt="7"/>
                                            </m:rPr>
                                            <a:rPr lang="it-IT" sz="2000" i="0" smtClean="0">
                                              <a:latin typeface="Cambria Math" panose="02040503050406030204" pitchFamily="18" charset="0"/>
                                            </a:rPr>
                                            <m:t>c</m:t>
                                          </m:r>
                                          <m:r>
                                            <m:rPr>
                                              <m:sty m:val="p"/>
                                            </m:rPr>
                                            <a:rPr lang="it-IT" sz="2000" i="0" smtClean="0">
                                              <a:latin typeface="Cambria Math" panose="02040503050406030204" pitchFamily="18" charset="0"/>
                                            </a:rPr>
                                            <m:t>os</m:t>
                                          </m:r>
                                        </m:fName>
                                        <m:e>
                                          <m:r>
                                            <m:rPr>
                                              <m:brk m:alnAt="7"/>
                                            </m:rPr>
                                            <a:rPr lang="it-IT" sz="2000" b="0" i="1" smtClean="0">
                                              <a:latin typeface="Cambria Math" panose="02040503050406030204" pitchFamily="18" charset="0"/>
                                            </a:rPr>
                                            <m:t>𝜃</m:t>
                                          </m:r>
                                        </m:e>
                                      </m:func>
                                    </m:e>
                                  </m:mr>
                                  <m:mr>
                                    <m:e>
                                      <m:func>
                                        <m:funcPr>
                                          <m:ctrlPr>
                                            <a:rPr lang="it-IT" sz="2000" i="1" smtClean="0">
                                              <a:latin typeface="Cambria Math" panose="02040503050406030204" pitchFamily="18" charset="0"/>
                                            </a:rPr>
                                          </m:ctrlPr>
                                        </m:funcPr>
                                        <m:fName>
                                          <m:r>
                                            <m:rPr>
                                              <m:sty m:val="p"/>
                                            </m:rPr>
                                            <a:rPr lang="it-IT" sz="2000" i="0" smtClean="0">
                                              <a:latin typeface="Cambria Math" panose="02040503050406030204" pitchFamily="18" charset="0"/>
                                            </a:rPr>
                                            <m:t>sin</m:t>
                                          </m:r>
                                        </m:fName>
                                        <m:e>
                                          <m:r>
                                            <a:rPr lang="it-IT" sz="2000" b="0" i="1" smtClean="0">
                                              <a:latin typeface="Cambria Math" panose="02040503050406030204" pitchFamily="18" charset="0"/>
                                            </a:rPr>
                                            <m:t>𝜃</m:t>
                                          </m:r>
                                        </m:e>
                                      </m:func>
                                    </m:e>
                                  </m:mr>
                                </m:m>
                              </m:e>
                            </m:mr>
                            <m:mr>
                              <m:e>
                                <m:m>
                                  <m:mPr>
                                    <m:mcs>
                                      <m:mc>
                                        <m:mcPr>
                                          <m:count m:val="1"/>
                                          <m:mcJc m:val="center"/>
                                        </m:mcPr>
                                      </m:mc>
                                    </m:mcs>
                                    <m:ctrlPr>
                                      <a:rPr lang="it-IT" sz="2000" i="1">
                                        <a:latin typeface="Cambria Math" panose="02040503050406030204" pitchFamily="18" charset="0"/>
                                      </a:rPr>
                                    </m:ctrlPr>
                                  </m:mPr>
                                  <m:mr>
                                    <m:e>
                                      <m:func>
                                        <m:funcPr>
                                          <m:ctrlPr>
                                            <a:rPr lang="it-IT" sz="2000" i="1" smtClean="0">
                                              <a:latin typeface="Cambria Math" panose="02040503050406030204" pitchFamily="18" charset="0"/>
                                            </a:rPr>
                                          </m:ctrlPr>
                                        </m:funcPr>
                                        <m:fName>
                                          <m:r>
                                            <m:rPr>
                                              <m:sty m:val="p"/>
                                              <m:brk m:alnAt="7"/>
                                            </m:rPr>
                                            <a:rPr lang="it-IT" sz="2000" i="0" smtClean="0">
                                              <a:latin typeface="Cambria Math" panose="02040503050406030204" pitchFamily="18" charset="0"/>
                                            </a:rPr>
                                            <m:t>t</m:t>
                                          </m:r>
                                          <m:r>
                                            <m:rPr>
                                              <m:sty m:val="p"/>
                                            </m:rPr>
                                            <a:rPr lang="it-IT" sz="2000" i="0" smtClean="0">
                                              <a:latin typeface="Cambria Math" panose="02040503050406030204" pitchFamily="18" charset="0"/>
                                            </a:rPr>
                                            <m:t>an</m:t>
                                          </m:r>
                                        </m:fName>
                                        <m:e>
                                          <m:r>
                                            <m:rPr>
                                              <m:brk m:alnAt="7"/>
                                            </m:rPr>
                                            <a:rPr lang="it-IT" sz="2000" b="0" i="1" smtClean="0">
                                              <a:latin typeface="Cambria Math" panose="02040503050406030204" pitchFamily="18" charset="0"/>
                                            </a:rPr>
                                            <m:t>𝜙</m:t>
                                          </m:r>
                                          <m:r>
                                            <a:rPr lang="it-IT" sz="2000" b="0" i="1" smtClean="0">
                                              <a:latin typeface="Cambria Math" panose="02040503050406030204" pitchFamily="18" charset="0"/>
                                            </a:rPr>
                                            <m:t>/</m:t>
                                          </m:r>
                                          <m:r>
                                            <a:rPr lang="it-IT" sz="2000" b="0" i="1" smtClean="0">
                                              <a:latin typeface="Cambria Math" panose="02040503050406030204" pitchFamily="18" charset="0"/>
                                            </a:rPr>
                                            <m:t>𝑙</m:t>
                                          </m:r>
                                        </m:e>
                                      </m:func>
                                    </m:e>
                                  </m:mr>
                                  <m:mr>
                                    <m:e>
                                      <m:r>
                                        <a:rPr lang="it-IT" sz="2000" b="0" i="1" smtClean="0">
                                          <a:latin typeface="Cambria Math" panose="02040503050406030204" pitchFamily="18" charset="0"/>
                                        </a:rPr>
                                        <m:t>0</m:t>
                                      </m:r>
                                    </m:e>
                                  </m:mr>
                                </m:m>
                              </m:e>
                            </m:mr>
                          </m:m>
                        </m:e>
                      </m:d>
                      <m:r>
                        <a:rPr lang="it-IT" sz="2000" b="0" i="1" smtClean="0">
                          <a:latin typeface="Cambria Math" panose="02040503050406030204" pitchFamily="18" charset="0"/>
                        </a:rPr>
                        <m:t>𝑣</m:t>
                      </m:r>
                      <m:r>
                        <a:rPr lang="it-IT" sz="2000" b="0" i="1" smtClean="0">
                          <a:latin typeface="Cambria Math" panose="02040503050406030204" pitchFamily="18" charset="0"/>
                        </a:rPr>
                        <m:t>+</m:t>
                      </m:r>
                      <m:d>
                        <m:dPr>
                          <m:begChr m:val="["/>
                          <m:endChr m:val="]"/>
                          <m:ctrlPr>
                            <a:rPr lang="it-IT" sz="2000" i="1">
                              <a:latin typeface="Cambria Math" panose="02040503050406030204" pitchFamily="18" charset="0"/>
                            </a:rPr>
                          </m:ctrlPr>
                        </m:dPr>
                        <m:e>
                          <m:m>
                            <m:mPr>
                              <m:mcs>
                                <m:mc>
                                  <m:mcPr>
                                    <m:count m:val="1"/>
                                    <m:mcJc m:val="center"/>
                                  </m:mcPr>
                                </m:mc>
                              </m:mcs>
                              <m:ctrlPr>
                                <a:rPr lang="it-IT" sz="2000" i="1">
                                  <a:latin typeface="Cambria Math" panose="02040503050406030204" pitchFamily="18" charset="0"/>
                                </a:rPr>
                              </m:ctrlPr>
                            </m:mPr>
                            <m:mr>
                              <m:e>
                                <m:m>
                                  <m:mPr>
                                    <m:mcs>
                                      <m:mc>
                                        <m:mcPr>
                                          <m:count m:val="1"/>
                                          <m:mcJc m:val="center"/>
                                        </m:mcPr>
                                      </m:mc>
                                    </m:mcs>
                                    <m:ctrlPr>
                                      <a:rPr lang="it-IT" sz="2000" i="1">
                                        <a:latin typeface="Cambria Math" panose="02040503050406030204" pitchFamily="18" charset="0"/>
                                      </a:rPr>
                                    </m:ctrlPr>
                                  </m:mPr>
                                  <m:mr>
                                    <m:e>
                                      <m:r>
                                        <m:rPr>
                                          <m:brk m:alnAt="7"/>
                                        </m:rPr>
                                        <a:rPr lang="it-IT" sz="2000" b="0" i="1" smtClean="0">
                                          <a:latin typeface="Cambria Math" panose="02040503050406030204" pitchFamily="18" charset="0"/>
                                        </a:rPr>
                                        <m:t>0</m:t>
                                      </m:r>
                                    </m:e>
                                  </m:mr>
                                  <m:mr>
                                    <m:e>
                                      <m:r>
                                        <a:rPr lang="it-IT" sz="2000" b="0" i="1" smtClean="0">
                                          <a:latin typeface="Cambria Math" panose="02040503050406030204" pitchFamily="18" charset="0"/>
                                        </a:rPr>
                                        <m:t>0</m:t>
                                      </m:r>
                                    </m:e>
                                  </m:mr>
                                </m:m>
                              </m:e>
                            </m:mr>
                            <m:mr>
                              <m:e>
                                <m:m>
                                  <m:mPr>
                                    <m:mcs>
                                      <m:mc>
                                        <m:mcPr>
                                          <m:count m:val="1"/>
                                          <m:mcJc m:val="center"/>
                                        </m:mcPr>
                                      </m:mc>
                                    </m:mcs>
                                    <m:ctrlPr>
                                      <a:rPr lang="it-IT" sz="2000" i="1">
                                        <a:latin typeface="Cambria Math" panose="02040503050406030204" pitchFamily="18" charset="0"/>
                                      </a:rPr>
                                    </m:ctrlPr>
                                  </m:mPr>
                                  <m:mr>
                                    <m:e>
                                      <m:r>
                                        <m:rPr>
                                          <m:brk m:alnAt="7"/>
                                        </m:rPr>
                                        <a:rPr lang="it-IT" sz="2000" b="0" i="1" smtClean="0">
                                          <a:latin typeface="Cambria Math" panose="02040503050406030204" pitchFamily="18" charset="0"/>
                                        </a:rPr>
                                        <m:t>0</m:t>
                                      </m:r>
                                    </m:e>
                                  </m:mr>
                                  <m:mr>
                                    <m:e>
                                      <m:r>
                                        <a:rPr lang="it-IT" sz="2000" b="0" i="1" smtClean="0">
                                          <a:latin typeface="Cambria Math" panose="02040503050406030204" pitchFamily="18" charset="0"/>
                                        </a:rPr>
                                        <m:t>1</m:t>
                                      </m:r>
                                    </m:e>
                                  </m:mr>
                                </m:m>
                              </m:e>
                            </m:mr>
                          </m:m>
                        </m:e>
                      </m:d>
                      <m:r>
                        <a:rPr lang="it-IT" sz="2000" b="0" i="1" smtClean="0">
                          <a:latin typeface="Cambria Math" panose="02040503050406030204" pitchFamily="18" charset="0"/>
                        </a:rPr>
                        <m:t>𝜔</m:t>
                      </m:r>
                    </m:oMath>
                  </m:oMathPara>
                </a14:m>
                <a:endParaRPr lang="it-IT" sz="2000" dirty="0"/>
              </a:p>
            </p:txBody>
          </p:sp>
        </mc:Choice>
        <mc:Fallback xmlns="">
          <p:sp>
            <p:nvSpPr>
              <p:cNvPr id="35" name="CasellaDiTesto 34">
                <a:extLst>
                  <a:ext uri="{FF2B5EF4-FFF2-40B4-BE49-F238E27FC236}">
                    <a16:creationId xmlns:a16="http://schemas.microsoft.com/office/drawing/2014/main" id="{59B5CB47-36FA-3E93-6E55-6E68A07495DF}"/>
                  </a:ext>
                </a:extLst>
              </p:cNvPr>
              <p:cNvSpPr txBox="1">
                <a:spLocks noRot="1" noChangeAspect="1" noMove="1" noResize="1" noEditPoints="1" noAdjustHandles="1" noChangeArrowheads="1" noChangeShapeType="1" noTextEdit="1"/>
              </p:cNvSpPr>
              <p:nvPr/>
            </p:nvSpPr>
            <p:spPr>
              <a:xfrm>
                <a:off x="8029974" y="2198105"/>
                <a:ext cx="3215261" cy="1333955"/>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FB59A277-4DB5-7E7F-CCAF-E965CD283FE8}"/>
                  </a:ext>
                </a:extLst>
              </p:cNvPr>
              <p:cNvSpPr txBox="1"/>
              <p:nvPr/>
            </p:nvSpPr>
            <p:spPr>
              <a:xfrm>
                <a:off x="388722" y="3694818"/>
                <a:ext cx="1906254" cy="424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𝑥</m:t>
                          </m:r>
                        </m:e>
                        <m:sub>
                          <m:r>
                            <a:rPr lang="it-IT" sz="2000" b="0" i="1" smtClean="0">
                              <a:latin typeface="Cambria Math" panose="02040503050406030204" pitchFamily="18" charset="0"/>
                            </a:rPr>
                            <m:t>𝑓</m:t>
                          </m:r>
                        </m:sub>
                      </m:sSub>
                      <m:r>
                        <a:rPr lang="it-IT" sz="2000" b="0" i="1" smtClean="0">
                          <a:latin typeface="Cambria Math" panose="02040503050406030204" pitchFamily="18" charset="0"/>
                        </a:rPr>
                        <m:t>=</m:t>
                      </m:r>
                      <m:r>
                        <a:rPr lang="it-IT" sz="2000" b="0" i="1" smtClean="0">
                          <a:latin typeface="Cambria Math" panose="02040503050406030204" pitchFamily="18" charset="0"/>
                        </a:rPr>
                        <m:t>𝑥</m:t>
                      </m:r>
                      <m:r>
                        <a:rPr lang="it-IT" sz="2000" b="0" i="1" smtClean="0">
                          <a:latin typeface="Cambria Math" panose="02040503050406030204" pitchFamily="18" charset="0"/>
                        </a:rPr>
                        <m:t>+</m:t>
                      </m:r>
                      <m:r>
                        <a:rPr lang="it-IT" sz="2000" b="0" i="1" smtClean="0">
                          <a:latin typeface="Cambria Math" panose="02040503050406030204" pitchFamily="18" charset="0"/>
                        </a:rPr>
                        <m:t>𝑙</m:t>
                      </m:r>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cos</m:t>
                          </m:r>
                        </m:fName>
                        <m:e>
                          <m:r>
                            <a:rPr lang="it-IT" sz="2000" b="0" i="1" smtClean="0">
                              <a:latin typeface="Cambria Math" panose="02040503050406030204" pitchFamily="18" charset="0"/>
                            </a:rPr>
                            <m:t>𝜃</m:t>
                          </m:r>
                        </m:e>
                      </m:func>
                    </m:oMath>
                  </m:oMathPara>
                </a14:m>
                <a:endParaRPr lang="it-IT" sz="2000" dirty="0"/>
              </a:p>
            </p:txBody>
          </p:sp>
        </mc:Choice>
        <mc:Fallback xmlns="">
          <p:sp>
            <p:nvSpPr>
              <p:cNvPr id="37" name="CasellaDiTesto 36">
                <a:extLst>
                  <a:ext uri="{FF2B5EF4-FFF2-40B4-BE49-F238E27FC236}">
                    <a16:creationId xmlns:a16="http://schemas.microsoft.com/office/drawing/2014/main" id="{FB59A277-4DB5-7E7F-CCAF-E965CD283FE8}"/>
                  </a:ext>
                </a:extLst>
              </p:cNvPr>
              <p:cNvSpPr txBox="1">
                <a:spLocks noRot="1" noChangeAspect="1" noMove="1" noResize="1" noEditPoints="1" noAdjustHandles="1" noChangeArrowheads="1" noChangeShapeType="1" noTextEdit="1"/>
              </p:cNvSpPr>
              <p:nvPr/>
            </p:nvSpPr>
            <p:spPr>
              <a:xfrm>
                <a:off x="388722" y="3694818"/>
                <a:ext cx="1906254" cy="424732"/>
              </a:xfrm>
              <a:prstGeom prst="rect">
                <a:avLst/>
              </a:prstGeom>
              <a:blipFill>
                <a:blip r:embed="rId10"/>
                <a:stretch>
                  <a:fillRect b="-10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4FE5E628-D1E2-87D2-7915-2927360082E7}"/>
                  </a:ext>
                </a:extLst>
              </p:cNvPr>
              <p:cNvSpPr txBox="1"/>
              <p:nvPr/>
            </p:nvSpPr>
            <p:spPr>
              <a:xfrm>
                <a:off x="388722" y="4050589"/>
                <a:ext cx="1906253" cy="424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𝑦</m:t>
                          </m:r>
                        </m:e>
                        <m:sub>
                          <m:r>
                            <a:rPr lang="it-IT" sz="2000" b="0" i="1" smtClean="0">
                              <a:latin typeface="Cambria Math" panose="02040503050406030204" pitchFamily="18" charset="0"/>
                            </a:rPr>
                            <m:t>𝑓</m:t>
                          </m:r>
                        </m:sub>
                      </m:sSub>
                      <m:r>
                        <a:rPr lang="it-IT" sz="2000" b="0" i="1" smtClean="0">
                          <a:latin typeface="Cambria Math" panose="02040503050406030204" pitchFamily="18" charset="0"/>
                        </a:rPr>
                        <m:t>=</m:t>
                      </m:r>
                      <m:r>
                        <a:rPr lang="it-IT" sz="2000" b="0" i="1" smtClean="0">
                          <a:latin typeface="Cambria Math" panose="02040503050406030204" pitchFamily="18" charset="0"/>
                        </a:rPr>
                        <m:t>𝑦</m:t>
                      </m:r>
                      <m:r>
                        <a:rPr lang="it-IT" sz="2000" b="0" i="1" smtClean="0">
                          <a:latin typeface="Cambria Math" panose="02040503050406030204" pitchFamily="18" charset="0"/>
                        </a:rPr>
                        <m:t>+</m:t>
                      </m:r>
                      <m:r>
                        <a:rPr lang="it-IT" sz="2000" b="0" i="1" smtClean="0">
                          <a:latin typeface="Cambria Math" panose="02040503050406030204" pitchFamily="18" charset="0"/>
                        </a:rPr>
                        <m:t>𝑙</m:t>
                      </m:r>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sin</m:t>
                          </m:r>
                        </m:fName>
                        <m:e>
                          <m:r>
                            <a:rPr lang="it-IT" sz="2000" b="0" i="1" smtClean="0">
                              <a:latin typeface="Cambria Math" panose="02040503050406030204" pitchFamily="18" charset="0"/>
                            </a:rPr>
                            <m:t>𝜃</m:t>
                          </m:r>
                        </m:e>
                      </m:func>
                    </m:oMath>
                  </m:oMathPara>
                </a14:m>
                <a:endParaRPr lang="it-IT" sz="2000" dirty="0"/>
              </a:p>
            </p:txBody>
          </p:sp>
        </mc:Choice>
        <mc:Fallback xmlns="">
          <p:sp>
            <p:nvSpPr>
              <p:cNvPr id="38" name="CasellaDiTesto 37">
                <a:extLst>
                  <a:ext uri="{FF2B5EF4-FFF2-40B4-BE49-F238E27FC236}">
                    <a16:creationId xmlns:a16="http://schemas.microsoft.com/office/drawing/2014/main" id="{4FE5E628-D1E2-87D2-7915-2927360082E7}"/>
                  </a:ext>
                </a:extLst>
              </p:cNvPr>
              <p:cNvSpPr txBox="1">
                <a:spLocks noRot="1" noChangeAspect="1" noMove="1" noResize="1" noEditPoints="1" noAdjustHandles="1" noChangeArrowheads="1" noChangeShapeType="1" noTextEdit="1"/>
              </p:cNvSpPr>
              <p:nvPr/>
            </p:nvSpPr>
            <p:spPr>
              <a:xfrm>
                <a:off x="388722" y="4050589"/>
                <a:ext cx="1906253" cy="424732"/>
              </a:xfrm>
              <a:prstGeom prst="rect">
                <a:avLst/>
              </a:prstGeom>
              <a:blipFill>
                <a:blip r:embed="rId11"/>
                <a:stretch>
                  <a:fillRect b="-10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9" name="CasellaDiTesto 38">
                <a:extLst>
                  <a:ext uri="{FF2B5EF4-FFF2-40B4-BE49-F238E27FC236}">
                    <a16:creationId xmlns:a16="http://schemas.microsoft.com/office/drawing/2014/main" id="{A947F459-7028-78C7-78A0-037C56F30CC5}"/>
                  </a:ext>
                </a:extLst>
              </p:cNvPr>
              <p:cNvSpPr txBox="1"/>
              <p:nvPr/>
            </p:nvSpPr>
            <p:spPr>
              <a:xfrm>
                <a:off x="10667855" y="4449500"/>
                <a:ext cx="1095372" cy="111280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𝑞</m:t>
                      </m:r>
                      <m:r>
                        <a:rPr lang="it-IT" b="0" i="1" smtClean="0">
                          <a:latin typeface="Cambria Math" panose="02040503050406030204" pitchFamily="18" charset="0"/>
                        </a:rPr>
                        <m:t>=</m:t>
                      </m:r>
                      <m:d>
                        <m:dPr>
                          <m:begChr m:val="["/>
                          <m:endChr m:val="]"/>
                          <m:ctrlPr>
                            <a:rPr lang="it-IT" i="1">
                              <a:latin typeface="Cambria Math" panose="02040503050406030204" pitchFamily="18" charset="0"/>
                            </a:rPr>
                          </m:ctrlPr>
                        </m:dPr>
                        <m:e>
                          <m:m>
                            <m:mPr>
                              <m:mcs>
                                <m:mc>
                                  <m:mcPr>
                                    <m:count m:val="1"/>
                                    <m:mcJc m:val="center"/>
                                  </m:mcPr>
                                </m:mc>
                              </m:mcs>
                              <m:ctrlPr>
                                <a:rPr lang="it-IT" i="1">
                                  <a:latin typeface="Cambria Math" panose="02040503050406030204" pitchFamily="18" charset="0"/>
                                </a:rPr>
                              </m:ctrlPr>
                            </m:mPr>
                            <m:mr>
                              <m:e>
                                <m:m>
                                  <m:mPr>
                                    <m:mcs>
                                      <m:mc>
                                        <m:mcPr>
                                          <m:count m:val="1"/>
                                          <m:mcJc m:val="center"/>
                                        </m:mcPr>
                                      </m:mc>
                                    </m:mcs>
                                    <m:ctrlPr>
                                      <a:rPr lang="it-IT" i="1">
                                        <a:latin typeface="Cambria Math" panose="02040503050406030204" pitchFamily="18" charset="0"/>
                                      </a:rPr>
                                    </m:ctrlPr>
                                  </m:mPr>
                                  <m:mr>
                                    <m:e>
                                      <m:r>
                                        <m:rPr>
                                          <m:brk m:alnAt="7"/>
                                        </m:rPr>
                                        <a:rPr lang="it-IT" b="0" i="1" smtClean="0">
                                          <a:latin typeface="Cambria Math" panose="02040503050406030204" pitchFamily="18" charset="0"/>
                                        </a:rPr>
                                        <m:t>𝑥</m:t>
                                      </m:r>
                                    </m:e>
                                  </m:mr>
                                  <m:mr>
                                    <m:e>
                                      <m:r>
                                        <a:rPr lang="it-IT" b="0" i="1" smtClean="0">
                                          <a:latin typeface="Cambria Math" panose="02040503050406030204" pitchFamily="18" charset="0"/>
                                        </a:rPr>
                                        <m:t>𝑦</m:t>
                                      </m:r>
                                    </m:e>
                                  </m:mr>
                                </m:m>
                              </m:e>
                            </m:mr>
                            <m:mr>
                              <m:e>
                                <m:m>
                                  <m:mPr>
                                    <m:mcs>
                                      <m:mc>
                                        <m:mcPr>
                                          <m:count m:val="1"/>
                                          <m:mcJc m:val="center"/>
                                        </m:mcPr>
                                      </m:mc>
                                    </m:mcs>
                                    <m:ctrlPr>
                                      <a:rPr lang="it-IT" i="1">
                                        <a:latin typeface="Cambria Math" panose="02040503050406030204" pitchFamily="18" charset="0"/>
                                      </a:rPr>
                                    </m:ctrlPr>
                                  </m:mPr>
                                  <m:mr>
                                    <m:e>
                                      <m:r>
                                        <a:rPr lang="it-IT" b="0" i="1" smtClean="0">
                                          <a:latin typeface="Cambria Math" panose="02040503050406030204" pitchFamily="18" charset="0"/>
                                        </a:rPr>
                                        <m:t>𝜃</m:t>
                                      </m:r>
                                    </m:e>
                                  </m:mr>
                                  <m:mr>
                                    <m:e>
                                      <m:r>
                                        <a:rPr lang="it-IT" b="0" i="1" smtClean="0">
                                          <a:latin typeface="Cambria Math" panose="02040503050406030204" pitchFamily="18" charset="0"/>
                                        </a:rPr>
                                        <m:t>𝜙</m:t>
                                      </m:r>
                                    </m:e>
                                  </m:mr>
                                </m:m>
                              </m:e>
                            </m:mr>
                          </m:m>
                        </m:e>
                      </m:d>
                    </m:oMath>
                  </m:oMathPara>
                </a14:m>
                <a:endParaRPr lang="it-IT" dirty="0"/>
              </a:p>
            </p:txBody>
          </p:sp>
        </mc:Choice>
        <mc:Fallback xmlns="">
          <p:sp>
            <p:nvSpPr>
              <p:cNvPr id="39" name="CasellaDiTesto 38">
                <a:extLst>
                  <a:ext uri="{FF2B5EF4-FFF2-40B4-BE49-F238E27FC236}">
                    <a16:creationId xmlns:a16="http://schemas.microsoft.com/office/drawing/2014/main" id="{A947F459-7028-78C7-78A0-037C56F30CC5}"/>
                  </a:ext>
                </a:extLst>
              </p:cNvPr>
              <p:cNvSpPr txBox="1">
                <a:spLocks noRot="1" noChangeAspect="1" noMove="1" noResize="1" noEditPoints="1" noAdjustHandles="1" noChangeArrowheads="1" noChangeShapeType="1" noTextEdit="1"/>
              </p:cNvSpPr>
              <p:nvPr/>
            </p:nvSpPr>
            <p:spPr>
              <a:xfrm>
                <a:off x="10667855" y="4449500"/>
                <a:ext cx="1095372" cy="1112805"/>
              </a:xfrm>
              <a:prstGeom prst="rect">
                <a:avLst/>
              </a:prstGeom>
              <a:blipFill>
                <a:blip r:embed="rId12"/>
                <a:stretch>
                  <a:fillRect/>
                </a:stretch>
              </a:blipFill>
            </p:spPr>
            <p:txBody>
              <a:bodyPr/>
              <a:lstStyle/>
              <a:p>
                <a:r>
                  <a:rPr lang="it-IT">
                    <a:noFill/>
                  </a:rPr>
                  <a:t> </a:t>
                </a:r>
              </a:p>
            </p:txBody>
          </p:sp>
        </mc:Fallback>
      </mc:AlternateContent>
      <p:sp>
        <p:nvSpPr>
          <p:cNvPr id="41" name="CasellaDiTesto 40">
            <a:extLst>
              <a:ext uri="{FF2B5EF4-FFF2-40B4-BE49-F238E27FC236}">
                <a16:creationId xmlns:a16="http://schemas.microsoft.com/office/drawing/2014/main" id="{7AB7CAFF-AE00-2752-DB95-50ECB3525073}"/>
              </a:ext>
            </a:extLst>
          </p:cNvPr>
          <p:cNvSpPr txBox="1"/>
          <p:nvPr/>
        </p:nvSpPr>
        <p:spPr>
          <a:xfrm>
            <a:off x="218872" y="1705205"/>
            <a:ext cx="6537528" cy="707886"/>
          </a:xfrm>
          <a:prstGeom prst="rect">
            <a:avLst/>
          </a:prstGeom>
          <a:noFill/>
        </p:spPr>
        <p:txBody>
          <a:bodyPr wrap="square">
            <a:spAutoFit/>
          </a:bodyPr>
          <a:lstStyle/>
          <a:p>
            <a:r>
              <a:rPr lang="en-US" sz="2000" dirty="0">
                <a:latin typeface="Century Gothic" panose="020B0502020202020204" pitchFamily="34" charset="0"/>
              </a:rPr>
              <a:t>Two nonholonomic constraints, one for each wheel (pure rolling constraints)</a:t>
            </a:r>
            <a:endParaRPr lang="it-IT" sz="2000" dirty="0">
              <a:latin typeface="Century Gothic" panose="020B0502020202020204" pitchFamily="34" charset="0"/>
            </a:endParaRPr>
          </a:p>
        </p:txBody>
      </p:sp>
      <p:sp>
        <p:nvSpPr>
          <p:cNvPr id="44" name="CasellaDiTesto 43">
            <a:extLst>
              <a:ext uri="{FF2B5EF4-FFF2-40B4-BE49-F238E27FC236}">
                <a16:creationId xmlns:a16="http://schemas.microsoft.com/office/drawing/2014/main" id="{B8640059-02DC-3E23-660E-4CE8339C62EC}"/>
              </a:ext>
            </a:extLst>
          </p:cNvPr>
          <p:cNvSpPr txBox="1"/>
          <p:nvPr/>
        </p:nvSpPr>
        <p:spPr>
          <a:xfrm>
            <a:off x="236325" y="3271292"/>
            <a:ext cx="3727940" cy="430887"/>
          </a:xfrm>
          <a:prstGeom prst="rect">
            <a:avLst/>
          </a:prstGeom>
          <a:noFill/>
        </p:spPr>
        <p:txBody>
          <a:bodyPr wrap="square">
            <a:spAutoFit/>
          </a:bodyPr>
          <a:lstStyle/>
          <a:p>
            <a:r>
              <a:rPr lang="en-US" sz="2000" dirty="0">
                <a:latin typeface="Century Gothic" panose="020B0502020202020204" pitchFamily="34" charset="0"/>
              </a:rPr>
              <a:t>Using rigid-body</a:t>
            </a:r>
            <a:r>
              <a:rPr lang="en-US" sz="2200" dirty="0"/>
              <a:t> </a:t>
            </a:r>
            <a:r>
              <a:rPr lang="en-US" sz="2000" dirty="0">
                <a:latin typeface="Century Gothic" panose="020B0502020202020204" pitchFamily="34" charset="0"/>
              </a:rPr>
              <a:t>constraints</a:t>
            </a:r>
          </a:p>
        </p:txBody>
      </p:sp>
      <p:sp>
        <p:nvSpPr>
          <p:cNvPr id="45" name="CasellaDiTesto 44">
            <a:extLst>
              <a:ext uri="{FF2B5EF4-FFF2-40B4-BE49-F238E27FC236}">
                <a16:creationId xmlns:a16="http://schemas.microsoft.com/office/drawing/2014/main" id="{E73F7AF4-55FC-598D-4D65-F79829B73034}"/>
              </a:ext>
            </a:extLst>
          </p:cNvPr>
          <p:cNvSpPr txBox="1"/>
          <p:nvPr/>
        </p:nvSpPr>
        <p:spPr>
          <a:xfrm>
            <a:off x="270738" y="5362296"/>
            <a:ext cx="4957040" cy="400110"/>
          </a:xfrm>
          <a:prstGeom prst="rect">
            <a:avLst/>
          </a:prstGeom>
          <a:noFill/>
        </p:spPr>
        <p:txBody>
          <a:bodyPr wrap="square">
            <a:spAutoFit/>
          </a:bodyPr>
          <a:lstStyle/>
          <a:p>
            <a:r>
              <a:rPr lang="en-US" sz="2000" dirty="0">
                <a:latin typeface="Century Gothic" panose="020B0502020202020204" pitchFamily="34" charset="0"/>
              </a:rPr>
              <a:t>Pfaffian constraint matrix</a:t>
            </a:r>
            <a:endParaRPr lang="it-IT" sz="2000" dirty="0">
              <a:latin typeface="Century Gothic" panose="020B0502020202020204" pitchFamily="34" charset="0"/>
            </a:endParaRPr>
          </a:p>
        </p:txBody>
      </p:sp>
      <p:sp>
        <p:nvSpPr>
          <p:cNvPr id="46" name="CasellaDiTesto 45">
            <a:extLst>
              <a:ext uri="{FF2B5EF4-FFF2-40B4-BE49-F238E27FC236}">
                <a16:creationId xmlns:a16="http://schemas.microsoft.com/office/drawing/2014/main" id="{D6918C59-0B41-79B7-7FD9-93F781372028}"/>
              </a:ext>
            </a:extLst>
          </p:cNvPr>
          <p:cNvSpPr txBox="1"/>
          <p:nvPr/>
        </p:nvSpPr>
        <p:spPr>
          <a:xfrm>
            <a:off x="7194574" y="1836340"/>
            <a:ext cx="4855067" cy="400110"/>
          </a:xfrm>
          <a:prstGeom prst="rect">
            <a:avLst/>
          </a:prstGeom>
          <a:noFill/>
        </p:spPr>
        <p:txBody>
          <a:bodyPr wrap="square">
            <a:spAutoFit/>
          </a:bodyPr>
          <a:lstStyle/>
          <a:p>
            <a:r>
              <a:rPr lang="en-US" sz="2000" b="1" dirty="0">
                <a:latin typeface="Century Gothic" panose="020B0502020202020204" pitchFamily="34" charset="0"/>
              </a:rPr>
              <a:t>Kinematic model </a:t>
            </a:r>
            <a:r>
              <a:rPr lang="en-US" sz="2000" dirty="0">
                <a:latin typeface="Century Gothic" panose="020B0502020202020204" pitchFamily="34" charset="0"/>
              </a:rPr>
              <a:t>(rear-wheel driving) </a:t>
            </a:r>
            <a:endParaRPr lang="it-IT" sz="2000" dirty="0">
              <a:latin typeface="Century Gothic" panose="020B0502020202020204" pitchFamily="34" charset="0"/>
            </a:endParaRPr>
          </a:p>
        </p:txBody>
      </p:sp>
      <p:sp>
        <p:nvSpPr>
          <p:cNvPr id="48" name="CasellaDiTesto 47">
            <a:extLst>
              <a:ext uri="{FF2B5EF4-FFF2-40B4-BE49-F238E27FC236}">
                <a16:creationId xmlns:a16="http://schemas.microsoft.com/office/drawing/2014/main" id="{9E9D68BE-1730-AD1F-9DCF-03583E51D108}"/>
              </a:ext>
            </a:extLst>
          </p:cNvPr>
          <p:cNvSpPr txBox="1"/>
          <p:nvPr/>
        </p:nvSpPr>
        <p:spPr>
          <a:xfrm>
            <a:off x="236325" y="4459803"/>
            <a:ext cx="5724208" cy="400110"/>
          </a:xfrm>
          <a:prstGeom prst="rect">
            <a:avLst/>
          </a:prstGeom>
          <a:noFill/>
        </p:spPr>
        <p:txBody>
          <a:bodyPr wrap="square">
            <a:spAutoFit/>
          </a:bodyPr>
          <a:lstStyle/>
          <a:p>
            <a:r>
              <a:rPr lang="en-US" sz="2000" dirty="0">
                <a:latin typeface="Century Gothic" panose="020B0502020202020204" pitchFamily="34" charset="0"/>
              </a:rPr>
              <a:t>the second kinematic constraint becomes</a:t>
            </a:r>
            <a:endParaRPr lang="it-IT" sz="2000"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337E630D-C0E2-34BA-A826-F5E43AB6D96B}"/>
                  </a:ext>
                </a:extLst>
              </p:cNvPr>
              <p:cNvSpPr txBox="1"/>
              <p:nvPr/>
            </p:nvSpPr>
            <p:spPr>
              <a:xfrm>
                <a:off x="204870" y="2892228"/>
                <a:ext cx="4066708"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𝑥</m:t>
                              </m:r>
                            </m:e>
                          </m:acc>
                        </m:e>
                        <m:sub>
                          <m:r>
                            <a:rPr lang="it-IT" sz="2000" b="0" i="1" smtClean="0">
                              <a:latin typeface="Cambria Math" panose="02040503050406030204" pitchFamily="18" charset="0"/>
                            </a:rPr>
                            <m:t>𝑓</m:t>
                          </m:r>
                        </m:sub>
                      </m:sSub>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sin</m:t>
                          </m:r>
                        </m:fName>
                        <m:e>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𝜃</m:t>
                              </m:r>
                              <m:r>
                                <a:rPr lang="it-IT" sz="2000" b="0" i="1" smtClean="0">
                                  <a:latin typeface="Cambria Math" panose="02040503050406030204" pitchFamily="18" charset="0"/>
                                </a:rPr>
                                <m:t>+</m:t>
                              </m:r>
                              <m:r>
                                <a:rPr lang="it-IT" sz="2000" b="0" i="1" smtClean="0">
                                  <a:latin typeface="Cambria Math" panose="02040503050406030204" pitchFamily="18" charset="0"/>
                                </a:rPr>
                                <m:t>𝜙</m:t>
                              </m:r>
                            </m:e>
                          </m:d>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𝑦</m:t>
                                  </m:r>
                                </m:e>
                              </m:acc>
                            </m:e>
                            <m:sub>
                              <m:r>
                                <a:rPr lang="it-IT" sz="2000" b="0" i="1" smtClean="0">
                                  <a:latin typeface="Cambria Math" panose="02040503050406030204" pitchFamily="18" charset="0"/>
                                </a:rPr>
                                <m:t>𝑓</m:t>
                              </m:r>
                            </m:sub>
                          </m:sSub>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cos</m:t>
                              </m:r>
                            </m:fName>
                            <m:e>
                              <m:d>
                                <m:dPr>
                                  <m:ctrlPr>
                                    <a:rPr lang="it-IT" sz="2000" i="1">
                                      <a:latin typeface="Cambria Math" panose="02040503050406030204" pitchFamily="18" charset="0"/>
                                    </a:rPr>
                                  </m:ctrlPr>
                                </m:dPr>
                                <m:e>
                                  <m:r>
                                    <a:rPr lang="it-IT" sz="2000" i="1">
                                      <a:latin typeface="Cambria Math" panose="02040503050406030204" pitchFamily="18" charset="0"/>
                                    </a:rPr>
                                    <m:t>𝜃</m:t>
                                  </m:r>
                                  <m:r>
                                    <a:rPr lang="it-IT" sz="2000" i="1">
                                      <a:latin typeface="Cambria Math" panose="02040503050406030204" pitchFamily="18" charset="0"/>
                                    </a:rPr>
                                    <m:t>+</m:t>
                                  </m:r>
                                  <m:r>
                                    <a:rPr lang="it-IT" sz="2000" i="1">
                                      <a:latin typeface="Cambria Math" panose="02040503050406030204" pitchFamily="18" charset="0"/>
                                    </a:rPr>
                                    <m:t>𝜙</m:t>
                                  </m:r>
                                </m:e>
                              </m:d>
                            </m:e>
                          </m:func>
                          <m:r>
                            <a:rPr lang="it-IT" sz="2000" b="0" i="1" smtClean="0">
                              <a:latin typeface="Cambria Math" panose="02040503050406030204" pitchFamily="18" charset="0"/>
                            </a:rPr>
                            <m:t>=0</m:t>
                          </m:r>
                        </m:e>
                      </m:func>
                    </m:oMath>
                  </m:oMathPara>
                </a14:m>
                <a:endParaRPr lang="it-IT" sz="2000" dirty="0"/>
              </a:p>
            </p:txBody>
          </p:sp>
        </mc:Choice>
        <mc:Fallback xmlns="">
          <p:sp>
            <p:nvSpPr>
              <p:cNvPr id="28" name="CasellaDiTesto 27">
                <a:extLst>
                  <a:ext uri="{FF2B5EF4-FFF2-40B4-BE49-F238E27FC236}">
                    <a16:creationId xmlns:a16="http://schemas.microsoft.com/office/drawing/2014/main" id="{337E630D-C0E2-34BA-A826-F5E43AB6D96B}"/>
                  </a:ext>
                </a:extLst>
              </p:cNvPr>
              <p:cNvSpPr txBox="1">
                <a:spLocks noRot="1" noChangeAspect="1" noMove="1" noResize="1" noEditPoints="1" noAdjustHandles="1" noChangeArrowheads="1" noChangeShapeType="1" noTextEdit="1"/>
              </p:cNvSpPr>
              <p:nvPr/>
            </p:nvSpPr>
            <p:spPr>
              <a:xfrm>
                <a:off x="204870" y="2892228"/>
                <a:ext cx="4066708" cy="332399"/>
              </a:xfrm>
              <a:prstGeom prst="rect">
                <a:avLst/>
              </a:prstGeom>
              <a:blipFill>
                <a:blip r:embed="rId13"/>
                <a:stretch>
                  <a:fillRect b="-25455"/>
                </a:stretch>
              </a:blipFill>
            </p:spPr>
            <p:txBody>
              <a:bodyPr/>
              <a:lstStyle/>
              <a:p>
                <a:r>
                  <a:rPr lang="it-IT">
                    <a:noFill/>
                  </a:rPr>
                  <a:t> </a:t>
                </a:r>
              </a:p>
            </p:txBody>
          </p:sp>
        </mc:Fallback>
      </mc:AlternateContent>
      <p:pic>
        <p:nvPicPr>
          <p:cNvPr id="7" name="Picture 6" descr="A diagram of a rectangular object with lines and dots&#10;&#10;AI-generated content may be incorrect.">
            <a:extLst>
              <a:ext uri="{FF2B5EF4-FFF2-40B4-BE49-F238E27FC236}">
                <a16:creationId xmlns:a16="http://schemas.microsoft.com/office/drawing/2014/main" id="{0EBD49AF-6241-510F-6F1A-F5F82086D8A6}"/>
              </a:ext>
            </a:extLst>
          </p:cNvPr>
          <p:cNvPicPr>
            <a:picLocks noChangeAspect="1"/>
          </p:cNvPicPr>
          <p:nvPr/>
        </p:nvPicPr>
        <p:blipFill>
          <a:blip r:embed="rId14"/>
          <a:stretch>
            <a:fillRect/>
          </a:stretch>
        </p:blipFill>
        <p:spPr>
          <a:xfrm>
            <a:off x="6866433" y="3851302"/>
            <a:ext cx="3604014" cy="2484650"/>
          </a:xfrm>
          <a:prstGeom prst="rect">
            <a:avLst/>
          </a:prstGeom>
        </p:spPr>
      </p:pic>
    </p:spTree>
    <p:extLst>
      <p:ext uri="{BB962C8B-B14F-4D97-AF65-F5344CB8AC3E}">
        <p14:creationId xmlns:p14="http://schemas.microsoft.com/office/powerpoint/2010/main" val="213036065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steps</a:t>
            </a: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BF38AEB6-6A9F-C727-DAB6-BBA9000BC2A2}"/>
                  </a:ext>
                </a:extLst>
              </p:cNvPr>
              <p:cNvSpPr txBox="1"/>
              <p:nvPr/>
            </p:nvSpPr>
            <p:spPr>
              <a:xfrm>
                <a:off x="111616" y="2550523"/>
                <a:ext cx="6798547" cy="3195042"/>
              </a:xfrm>
              <a:prstGeom prst="rect">
                <a:avLst/>
              </a:prstGeom>
              <a:noFill/>
            </p:spPr>
            <p:txBody>
              <a:bodyPr wrap="square">
                <a:spAutoFit/>
              </a:bodyPr>
              <a:lstStyle/>
              <a:p>
                <a:pPr marL="342900" indent="-342900">
                  <a:buFont typeface="Arial" panose="020B0604020202020204" pitchFamily="34" charset="0"/>
                  <a:buChar char="•"/>
                </a:pPr>
                <a:r>
                  <a:rPr lang="it-IT" sz="2000" b="1" dirty="0" err="1">
                    <a:latin typeface="Century Gothic" panose="020B0502020202020204" pitchFamily="34" charset="0"/>
                  </a:rPr>
                  <a:t>Path</a:t>
                </a:r>
                <a:r>
                  <a:rPr lang="it-IT" sz="2000" dirty="0">
                    <a:latin typeface="Century Gothic" panose="020B0502020202020204" pitchFamily="34" charset="0"/>
                  </a:rPr>
                  <a:t> </a:t>
                </a:r>
                <a:r>
                  <a:rPr lang="it-IT" sz="2000" b="1" dirty="0">
                    <a:latin typeface="Century Gothic" panose="020B0502020202020204" pitchFamily="34" charset="0"/>
                  </a:rPr>
                  <a:t>planning</a:t>
                </a:r>
                <a:r>
                  <a:rPr lang="it-IT" sz="2000" dirty="0">
                    <a:latin typeface="Century Gothic" panose="020B0502020202020204" pitchFamily="34" charset="0"/>
                  </a:rPr>
                  <a:t> (</a:t>
                </a:r>
                <a:r>
                  <a:rPr lang="it-IT" sz="2000" dirty="0" err="1">
                    <a:latin typeface="Century Gothic" panose="020B0502020202020204" pitchFamily="34" charset="0"/>
                  </a:rPr>
                  <a:t>find</a:t>
                </a:r>
                <a:r>
                  <a:rPr lang="it-IT" sz="2000" dirty="0">
                    <a:latin typeface="Century Gothic" panose="020B0502020202020204" pitchFamily="34" charset="0"/>
                  </a:rPr>
                  <a:t> a </a:t>
                </a:r>
                <a:r>
                  <a:rPr lang="it-IT" sz="2000" dirty="0" err="1">
                    <a:latin typeface="Century Gothic" panose="020B0502020202020204" pitchFamily="34" charset="0"/>
                  </a:rPr>
                  <a:t>path</a:t>
                </a:r>
                <a:r>
                  <a:rPr lang="it-IT" sz="2000" dirty="0">
                    <a:latin typeface="Century Gothic" panose="020B0502020202020204" pitchFamily="34" charset="0"/>
                  </a:rPr>
                  <a:t> from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𝑞</m:t>
                        </m:r>
                      </m:e>
                      <m:sub>
                        <m:r>
                          <a:rPr lang="it-IT" sz="2000" b="0" i="1" smtClean="0">
                            <a:latin typeface="Cambria Math" panose="02040503050406030204" pitchFamily="18" charset="0"/>
                          </a:rPr>
                          <m:t>𝑠</m:t>
                        </m:r>
                      </m:sub>
                    </m:sSub>
                  </m:oMath>
                </a14:m>
                <a:r>
                  <a:rPr lang="it-IT" sz="2000" dirty="0">
                    <a:latin typeface="Century Gothic" panose="020B0502020202020204" pitchFamily="34" charset="0"/>
                  </a:rPr>
                  <a:t> to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𝑞</m:t>
                        </m:r>
                      </m:e>
                      <m:sub>
                        <m:r>
                          <a:rPr lang="it-IT" sz="2000" b="0" i="1" smtClean="0">
                            <a:latin typeface="Cambria Math" panose="02040503050406030204" pitchFamily="18" charset="0"/>
                          </a:rPr>
                          <m:t>𝑔</m:t>
                        </m:r>
                      </m:sub>
                    </m:sSub>
                  </m:oMath>
                </a14:m>
                <a:r>
                  <a:rPr lang="it-IT" sz="2000" dirty="0">
                    <a:latin typeface="Century Gothic" panose="020B0502020202020204" pitchFamily="34" charset="0"/>
                  </a:rPr>
                  <a:t> with an </a:t>
                </a:r>
                <a:r>
                  <a:rPr lang="en-US" sz="2000" dirty="0">
                    <a:latin typeface="Century Gothic" panose="020B0502020202020204" pitchFamily="34" charset="0"/>
                  </a:rPr>
                  <a:t>algorithm</a:t>
                </a:r>
                <a:r>
                  <a:rPr lang="it-IT" sz="2000" dirty="0">
                    <a:latin typeface="Century Gothic" panose="020B0502020202020204" pitchFamily="34" charset="0"/>
                  </a:rPr>
                  <a:t>)</a:t>
                </a:r>
              </a:p>
              <a:p>
                <a:pPr marL="342900" indent="-342900">
                  <a:buFont typeface="Arial" panose="020B0604020202020204" pitchFamily="34" charset="0"/>
                  <a:buChar char="•"/>
                </a:pPr>
                <a:r>
                  <a:rPr lang="it-IT" sz="2000" b="1" dirty="0" err="1">
                    <a:latin typeface="Century Gothic" panose="020B0502020202020204" pitchFamily="34" charset="0"/>
                  </a:rPr>
                  <a:t>Obstacle</a:t>
                </a:r>
                <a:r>
                  <a:rPr lang="it-IT" sz="2000" b="1" dirty="0">
                    <a:latin typeface="Century Gothic" panose="020B0502020202020204" pitchFamily="34" charset="0"/>
                  </a:rPr>
                  <a:t> </a:t>
                </a:r>
                <a:r>
                  <a:rPr lang="it-IT" sz="2000" b="1" dirty="0" err="1">
                    <a:latin typeface="Century Gothic" panose="020B0502020202020204" pitchFamily="34" charset="0"/>
                  </a:rPr>
                  <a:t>avoidance</a:t>
                </a:r>
                <a:endParaRPr lang="it-IT" sz="2000" b="1" dirty="0">
                  <a:latin typeface="Century Gothic" panose="020B0502020202020204" pitchFamily="34" charset="0"/>
                </a:endParaRPr>
              </a:p>
              <a:p>
                <a:pPr marL="342900" indent="-342900">
                  <a:buFont typeface="Arial" panose="020B0604020202020204" pitchFamily="34" charset="0"/>
                  <a:buChar char="•"/>
                </a:pPr>
                <a:r>
                  <a:rPr lang="en-US" sz="2000" b="1" dirty="0">
                    <a:latin typeface="Century Gothic" panose="020B0502020202020204" pitchFamily="34" charset="0"/>
                  </a:rPr>
                  <a:t>Smooth path </a:t>
                </a:r>
                <a:r>
                  <a:rPr lang="en-US" sz="2000" dirty="0">
                    <a:latin typeface="Century Gothic" panose="020B0502020202020204" pitchFamily="34" charset="0"/>
                  </a:rPr>
                  <a:t>generation considering the nonholonomic constraints of car-like robots</a:t>
                </a:r>
                <a:r>
                  <a:rPr lang="en-US" sz="2000" dirty="0"/>
                  <a:t>.</a:t>
                </a:r>
              </a:p>
              <a:p>
                <a:pPr marL="342900" indent="-342900">
                  <a:buFont typeface="Arial" panose="020B0604020202020204" pitchFamily="34" charset="0"/>
                  <a:buChar char="•"/>
                </a:pPr>
                <a:r>
                  <a:rPr lang="it-IT" sz="2000" dirty="0">
                    <a:latin typeface="Century Gothic" panose="020B0502020202020204" pitchFamily="34" charset="0"/>
                    <a:sym typeface="Wingdings" panose="05000000000000000000" pitchFamily="2" charset="2"/>
                  </a:rPr>
                  <a:t>From </a:t>
                </a:r>
                <a:r>
                  <a:rPr lang="it-IT" sz="2000" dirty="0" err="1">
                    <a:latin typeface="Century Gothic" panose="020B0502020202020204" pitchFamily="34" charset="0"/>
                    <a:sym typeface="Wingdings" panose="05000000000000000000" pitchFamily="2" charset="2"/>
                  </a:rPr>
                  <a:t>geometric</a:t>
                </a:r>
                <a:r>
                  <a:rPr lang="it-IT" sz="2000" dirty="0">
                    <a:latin typeface="Century Gothic" panose="020B0502020202020204" pitchFamily="34" charset="0"/>
                    <a:sym typeface="Wingdings" panose="05000000000000000000" pitchFamily="2" charset="2"/>
                  </a:rPr>
                  <a:t> </a:t>
                </a:r>
                <a:r>
                  <a:rPr lang="it-IT" sz="2000" dirty="0" err="1">
                    <a:latin typeface="Century Gothic" panose="020B0502020202020204" pitchFamily="34" charset="0"/>
                    <a:sym typeface="Wingdings" panose="05000000000000000000" pitchFamily="2" charset="2"/>
                  </a:rPr>
                  <a:t>path</a:t>
                </a:r>
                <a:r>
                  <a:rPr lang="it-IT" sz="2000" dirty="0">
                    <a:latin typeface="Century Gothic" panose="020B0502020202020204" pitchFamily="34" charset="0"/>
                    <a:sym typeface="Wingdings" panose="05000000000000000000" pitchFamily="2" charset="2"/>
                  </a:rPr>
                  <a:t>, create a </a:t>
                </a:r>
                <a:r>
                  <a:rPr lang="it-IT" sz="2000" dirty="0" err="1">
                    <a:latin typeface="Century Gothic" panose="020B0502020202020204" pitchFamily="34" charset="0"/>
                  </a:rPr>
                  <a:t>desired</a:t>
                </a:r>
                <a:r>
                  <a:rPr lang="it-IT" sz="2000" dirty="0">
                    <a:latin typeface="Century Gothic" panose="020B0502020202020204" pitchFamily="34" charset="0"/>
                  </a:rPr>
                  <a:t> </a:t>
                </a:r>
                <a:r>
                  <a:rPr lang="it-IT" sz="2000" b="1" dirty="0" err="1">
                    <a:latin typeface="Century Gothic" panose="020B0502020202020204" pitchFamily="34" charset="0"/>
                  </a:rPr>
                  <a:t>trajectory</a:t>
                </a:r>
                <a:r>
                  <a:rPr lang="it-IT" sz="2000" dirty="0">
                    <a:latin typeface="Century Gothic" panose="020B0502020202020204" pitchFamily="34" charset="0"/>
                  </a:rPr>
                  <a:t> in </a:t>
                </a:r>
                <a:r>
                  <a:rPr lang="it-IT" sz="2000" dirty="0" err="1">
                    <a:latin typeface="Century Gothic" panose="020B0502020202020204" pitchFamily="34" charset="0"/>
                  </a:rPr>
                  <a:t>terms</a:t>
                </a:r>
                <a:r>
                  <a:rPr lang="it-IT" sz="2000" dirty="0">
                    <a:latin typeface="Century Gothic" panose="020B0502020202020204" pitchFamily="34" charset="0"/>
                  </a:rPr>
                  <a:t> of </a:t>
                </a:r>
                <a14:m>
                  <m:oMath xmlns:m="http://schemas.openxmlformats.org/officeDocument/2006/math">
                    <m:sSup>
                      <m:sSupPr>
                        <m:ctrlPr>
                          <a:rPr lang="it-IT" sz="2000" i="1">
                            <a:latin typeface="Cambria Math" panose="02040503050406030204" pitchFamily="18" charset="0"/>
                          </a:rPr>
                        </m:ctrlPr>
                      </m:sSupPr>
                      <m:e>
                        <m:d>
                          <m:dPr>
                            <m:begChr m:val="["/>
                            <m:endChr m:val="]"/>
                            <m:ctrlPr>
                              <a:rPr lang="it-IT" sz="2000" i="1">
                                <a:latin typeface="Cambria Math" panose="02040503050406030204" pitchFamily="18" charset="0"/>
                              </a:rPr>
                            </m:ctrlPr>
                          </m:dPr>
                          <m:e>
                            <m:m>
                              <m:mPr>
                                <m:mcs>
                                  <m:mc>
                                    <m:mcPr>
                                      <m:count m:val="2"/>
                                      <m:mcJc m:val="center"/>
                                    </m:mcPr>
                                  </m:mc>
                                </m:mcs>
                                <m:ctrlPr>
                                  <a:rPr lang="it-IT" sz="2000" i="1">
                                    <a:latin typeface="Cambria Math" panose="02040503050406030204" pitchFamily="18" charset="0"/>
                                  </a:rPr>
                                </m:ctrlPr>
                              </m:mPr>
                              <m:mr>
                                <m:e>
                                  <m:m>
                                    <m:mPr>
                                      <m:mcs>
                                        <m:mc>
                                          <m:mcPr>
                                            <m:count m:val="2"/>
                                            <m:mcJc m:val="center"/>
                                          </m:mcPr>
                                        </m:mc>
                                      </m:mcs>
                                      <m:ctrlPr>
                                        <a:rPr lang="it-IT" sz="2000" i="1">
                                          <a:latin typeface="Cambria Math" panose="02040503050406030204" pitchFamily="18" charset="0"/>
                                        </a:rPr>
                                      </m:ctrlPr>
                                    </m:mPr>
                                    <m:mr>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𝑥</m:t>
                                            </m:r>
                                          </m:e>
                                          <m:sub>
                                            <m:r>
                                              <m:rPr>
                                                <m:brk m:alnAt="7"/>
                                              </m:rPr>
                                              <a:rPr lang="it-IT" sz="2000" i="1">
                                                <a:latin typeface="Cambria Math" panose="02040503050406030204" pitchFamily="18" charset="0"/>
                                              </a:rPr>
                                              <m:t>𝑑</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𝑦</m:t>
                                            </m:r>
                                          </m:e>
                                          <m:sub>
                                            <m:r>
                                              <a:rPr lang="it-IT" sz="2000" i="1">
                                                <a:latin typeface="Cambria Math" panose="02040503050406030204" pitchFamily="18" charset="0"/>
                                              </a:rPr>
                                              <m:t>𝑑</m:t>
                                            </m:r>
                                          </m:sub>
                                        </m:sSub>
                                      </m:e>
                                    </m:mr>
                                  </m:m>
                                </m:e>
                                <m:e>
                                  <m:m>
                                    <m:mPr>
                                      <m:mcs>
                                        <m:mc>
                                          <m:mcPr>
                                            <m:count m:val="2"/>
                                            <m:mcJc m:val="center"/>
                                          </m:mcPr>
                                        </m:mc>
                                      </m:mcs>
                                      <m:ctrlPr>
                                        <a:rPr lang="it-IT" sz="2000" i="1">
                                          <a:latin typeface="Cambria Math" panose="02040503050406030204" pitchFamily="18" charset="0"/>
                                        </a:rPr>
                                      </m:ctrlPr>
                                    </m:mPr>
                                    <m:mr>
                                      <m:e>
                                        <m:sSub>
                                          <m:sSubPr>
                                            <m:ctrlPr>
                                              <a:rPr lang="it-IT" sz="2000" i="1">
                                                <a:latin typeface="Cambria Math" panose="02040503050406030204" pitchFamily="18" charset="0"/>
                                              </a:rPr>
                                            </m:ctrlPr>
                                          </m:sSubPr>
                                          <m:e>
                                            <m:r>
                                              <a:rPr lang="it-IT" sz="2000" i="1">
                                                <a:latin typeface="Cambria Math" panose="02040503050406030204" pitchFamily="18" charset="0"/>
                                              </a:rPr>
                                              <m:t>𝜃</m:t>
                                            </m:r>
                                          </m:e>
                                          <m:sub>
                                            <m:r>
                                              <a:rPr lang="it-IT" sz="2000" i="1">
                                                <a:latin typeface="Cambria Math" panose="02040503050406030204" pitchFamily="18" charset="0"/>
                                              </a:rPr>
                                              <m:t>𝑑</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𝜙</m:t>
                                            </m:r>
                                          </m:e>
                                          <m:sub>
                                            <m:r>
                                              <a:rPr lang="it-IT" sz="2000" i="1">
                                                <a:latin typeface="Cambria Math" panose="02040503050406030204" pitchFamily="18" charset="0"/>
                                              </a:rPr>
                                              <m:t>𝑑</m:t>
                                            </m:r>
                                          </m:sub>
                                        </m:sSub>
                                      </m:e>
                                    </m:mr>
                                  </m:m>
                                </m:e>
                              </m:mr>
                            </m:m>
                          </m:e>
                        </m:d>
                      </m:e>
                      <m:sup>
                        <m:r>
                          <a:rPr lang="it-IT" sz="2000" i="1">
                            <a:latin typeface="Cambria Math" panose="02040503050406030204" pitchFamily="18" charset="0"/>
                          </a:rPr>
                          <m:t>𝑇</m:t>
                        </m:r>
                      </m:sup>
                    </m:sSup>
                  </m:oMath>
                </a14:m>
                <a:r>
                  <a:rPr lang="it-IT" sz="2000" dirty="0">
                    <a:latin typeface="Century Gothic" panose="020B0502020202020204" pitchFamily="34" charset="0"/>
                  </a:rPr>
                  <a:t> </a:t>
                </a:r>
                <a:r>
                  <a:rPr lang="en-US" sz="2000" dirty="0">
                    <a:latin typeface="Century Gothic" panose="020B0502020202020204" pitchFamily="34" charset="0"/>
                  </a:rPr>
                  <a:t>to be given as input to the controller</a:t>
                </a:r>
                <a:endParaRPr lang="it-IT" sz="2000" dirty="0">
                  <a:latin typeface="Century Gothic" panose="020B0502020202020204" pitchFamily="34" charset="0"/>
                </a:endParaRPr>
              </a:p>
              <a:p>
                <a:endParaRPr lang="it-IT" sz="2000" dirty="0">
                  <a:latin typeface="Century Gothic" panose="020B0502020202020204" pitchFamily="34" charset="0"/>
                </a:endParaRPr>
              </a:p>
              <a:p>
                <a:pPr marL="342900" indent="-342900">
                  <a:buFont typeface="Arial" panose="020B0604020202020204" pitchFamily="34" charset="0"/>
                  <a:buChar char="•"/>
                </a:pPr>
                <a:endParaRPr lang="it-IT" sz="2000" dirty="0">
                  <a:latin typeface="Century Gothic" panose="020B0502020202020204" pitchFamily="34" charset="0"/>
                </a:endParaRPr>
              </a:p>
            </p:txBody>
          </p:sp>
        </mc:Choice>
        <mc:Fallback xmlns="">
          <p:sp>
            <p:nvSpPr>
              <p:cNvPr id="5" name="CasellaDiTesto 4">
                <a:extLst>
                  <a:ext uri="{FF2B5EF4-FFF2-40B4-BE49-F238E27FC236}">
                    <a16:creationId xmlns:a16="http://schemas.microsoft.com/office/drawing/2014/main" id="{BF38AEB6-6A9F-C727-DAB6-BBA9000BC2A2}"/>
                  </a:ext>
                </a:extLst>
              </p:cNvPr>
              <p:cNvSpPr txBox="1">
                <a:spLocks noRot="1" noChangeAspect="1" noMove="1" noResize="1" noEditPoints="1" noAdjustHandles="1" noChangeArrowheads="1" noChangeShapeType="1" noTextEdit="1"/>
              </p:cNvSpPr>
              <p:nvPr/>
            </p:nvSpPr>
            <p:spPr>
              <a:xfrm>
                <a:off x="111616" y="2550523"/>
                <a:ext cx="6798547" cy="3195042"/>
              </a:xfrm>
              <a:prstGeom prst="rect">
                <a:avLst/>
              </a:prstGeom>
              <a:blipFill>
                <a:blip r:embed="rId4"/>
                <a:stretch>
                  <a:fillRect l="-806" t="-1143"/>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035908EE-05E8-41EE-23FF-2F10E260EE59}"/>
              </a:ext>
            </a:extLst>
          </p:cNvPr>
          <p:cNvPicPr>
            <a:picLocks noChangeAspect="1"/>
          </p:cNvPicPr>
          <p:nvPr/>
        </p:nvPicPr>
        <p:blipFill>
          <a:blip r:embed="rId5"/>
          <a:stretch>
            <a:fillRect/>
          </a:stretch>
        </p:blipFill>
        <p:spPr>
          <a:xfrm>
            <a:off x="6940710" y="1202292"/>
            <a:ext cx="4842985" cy="2190751"/>
          </a:xfrm>
          <a:prstGeom prst="rect">
            <a:avLst/>
          </a:prstGeom>
        </p:spPr>
      </p:pic>
      <p:pic>
        <p:nvPicPr>
          <p:cNvPr id="42" name="Picture 41">
            <a:extLst>
              <a:ext uri="{FF2B5EF4-FFF2-40B4-BE49-F238E27FC236}">
                <a16:creationId xmlns:a16="http://schemas.microsoft.com/office/drawing/2014/main" id="{8654D4E8-AE14-1567-1DD2-F088AB49035D}"/>
              </a:ext>
            </a:extLst>
          </p:cNvPr>
          <p:cNvPicPr>
            <a:picLocks noChangeAspect="1"/>
          </p:cNvPicPr>
          <p:nvPr/>
        </p:nvPicPr>
        <p:blipFill>
          <a:blip r:embed="rId6"/>
          <a:stretch>
            <a:fillRect/>
          </a:stretch>
        </p:blipFill>
        <p:spPr>
          <a:xfrm>
            <a:off x="9268730" y="3526266"/>
            <a:ext cx="186944" cy="485164"/>
          </a:xfrm>
          <a:prstGeom prst="rect">
            <a:avLst/>
          </a:prstGeom>
        </p:spPr>
      </p:pic>
      <p:pic>
        <p:nvPicPr>
          <p:cNvPr id="44" name="Picture 43">
            <a:extLst>
              <a:ext uri="{FF2B5EF4-FFF2-40B4-BE49-F238E27FC236}">
                <a16:creationId xmlns:a16="http://schemas.microsoft.com/office/drawing/2014/main" id="{466A9683-77D8-039E-5552-7E89272C8B57}"/>
              </a:ext>
            </a:extLst>
          </p:cNvPr>
          <p:cNvPicPr>
            <a:picLocks noChangeAspect="1"/>
          </p:cNvPicPr>
          <p:nvPr/>
        </p:nvPicPr>
        <p:blipFill>
          <a:blip r:embed="rId7"/>
          <a:stretch>
            <a:fillRect/>
          </a:stretch>
        </p:blipFill>
        <p:spPr>
          <a:xfrm>
            <a:off x="7441828" y="4085078"/>
            <a:ext cx="3722914" cy="2381373"/>
          </a:xfrm>
          <a:prstGeom prst="rect">
            <a:avLst/>
          </a:prstGeom>
        </p:spPr>
      </p:pic>
    </p:spTree>
    <p:extLst>
      <p:ext uri="{BB962C8B-B14F-4D97-AF65-F5344CB8AC3E}">
        <p14:creationId xmlns:p14="http://schemas.microsoft.com/office/powerpoint/2010/main" val="2785475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E66512A-9B75-630F-C56A-422EEE05365C}"/>
              </a:ext>
            </a:extLst>
          </p:cNvPr>
          <p:cNvSpPr/>
          <p:nvPr/>
        </p:nvSpPr>
        <p:spPr>
          <a:xfrm>
            <a:off x="4550229" y="2250561"/>
            <a:ext cx="7199085" cy="4142981"/>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36084AD-EE64-B275-7DA4-794DFDD456CD}"/>
              </a:ext>
            </a:extLst>
          </p:cNvPr>
          <p:cNvSpPr/>
          <p:nvPr/>
        </p:nvSpPr>
        <p:spPr>
          <a:xfrm>
            <a:off x="326571" y="2237515"/>
            <a:ext cx="3686629" cy="4156028"/>
          </a:xfrm>
          <a:prstGeom prst="rect">
            <a:avLst/>
          </a:prstGeom>
          <a:solidFill>
            <a:srgbClr val="172435"/>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1077218"/>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a:t>
            </a:r>
            <a:r>
              <a:rPr lang="it-IT" sz="3200" dirty="0" err="1">
                <a:solidFill>
                  <a:srgbClr val="971720"/>
                </a:solidFill>
                <a:latin typeface="Century Gothic"/>
                <a:cs typeface="Century Gothic"/>
              </a:rPr>
              <a:t>path</a:t>
            </a:r>
            <a:r>
              <a:rPr lang="it-IT" sz="3200" dirty="0">
                <a:solidFill>
                  <a:srgbClr val="971720"/>
                </a:solidFill>
                <a:latin typeface="Century Gothic"/>
                <a:cs typeface="Century Gothic"/>
              </a:rPr>
              <a:t> planning strategies</a:t>
            </a:r>
            <a:br>
              <a:rPr lang="it-IT" sz="3200" dirty="0">
                <a:solidFill>
                  <a:srgbClr val="971720"/>
                </a:solidFill>
                <a:latin typeface="Century Gothic"/>
                <a:cs typeface="Century Gothic"/>
              </a:rPr>
            </a:br>
            <a:endParaRPr lang="it-IT" sz="3200" dirty="0">
              <a:solidFill>
                <a:srgbClr val="971720"/>
              </a:solidFill>
              <a:latin typeface="Century Gothic"/>
              <a:cs typeface="Century Gothic"/>
            </a:endParaRP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8" name="Rettangolo 7">
            <a:extLst>
              <a:ext uri="{FF2B5EF4-FFF2-40B4-BE49-F238E27FC236}">
                <a16:creationId xmlns:a16="http://schemas.microsoft.com/office/drawing/2014/main" id="{A1880AB6-F8B6-A741-8039-58F94E736AF5}"/>
              </a:ext>
            </a:extLst>
          </p:cNvPr>
          <p:cNvSpPr/>
          <p:nvPr/>
        </p:nvSpPr>
        <p:spPr>
          <a:xfrm>
            <a:off x="890432" y="2827802"/>
            <a:ext cx="2474844" cy="884583"/>
          </a:xfrm>
          <a:prstGeom prst="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000" b="1" dirty="0">
                <a:solidFill>
                  <a:schemeClr val="tx1"/>
                </a:solidFill>
                <a:latin typeface="Century Gothic" panose="020B0502020202020204" pitchFamily="34" charset="0"/>
              </a:rPr>
              <a:t>RRT*</a:t>
            </a:r>
          </a:p>
        </p:txBody>
      </p:sp>
      <p:sp>
        <p:nvSpPr>
          <p:cNvPr id="12" name="Rettangolo 11">
            <a:extLst>
              <a:ext uri="{FF2B5EF4-FFF2-40B4-BE49-F238E27FC236}">
                <a16:creationId xmlns:a16="http://schemas.microsoft.com/office/drawing/2014/main" id="{E87370C3-F650-A45D-BDF4-86342EA482D3}"/>
              </a:ext>
            </a:extLst>
          </p:cNvPr>
          <p:cNvSpPr/>
          <p:nvPr/>
        </p:nvSpPr>
        <p:spPr>
          <a:xfrm>
            <a:off x="890432" y="5094730"/>
            <a:ext cx="2474844" cy="884583"/>
          </a:xfrm>
          <a:prstGeom prst="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000" b="1" dirty="0">
                <a:solidFill>
                  <a:schemeClr val="tx1"/>
                </a:solidFill>
                <a:latin typeface="Century Gothic" panose="020B0502020202020204" pitchFamily="34" charset="0"/>
              </a:rPr>
              <a:t>Pseudo-</a:t>
            </a:r>
            <a:r>
              <a:rPr lang="it-IT" sz="2000" b="1" dirty="0" err="1">
                <a:solidFill>
                  <a:schemeClr val="tx1"/>
                </a:solidFill>
                <a:latin typeface="Century Gothic" panose="020B0502020202020204" pitchFamily="34" charset="0"/>
              </a:rPr>
              <a:t>Clothoid</a:t>
            </a:r>
            <a:endParaRPr lang="it-IT" sz="2000" b="1" dirty="0">
              <a:solidFill>
                <a:schemeClr val="tx1"/>
              </a:solidFill>
              <a:latin typeface="Century Gothic" panose="020B0502020202020204" pitchFamily="34" charset="0"/>
            </a:endParaRPr>
          </a:p>
          <a:p>
            <a:pPr algn="ctr"/>
            <a:r>
              <a:rPr lang="it-IT" sz="2000" b="1" dirty="0" err="1">
                <a:solidFill>
                  <a:schemeClr val="tx1"/>
                </a:solidFill>
                <a:latin typeface="Century Gothic" panose="020B0502020202020204" pitchFamily="34" charset="0"/>
              </a:rPr>
              <a:t>Curves</a:t>
            </a:r>
            <a:endParaRPr lang="it-IT" sz="2000" b="1" dirty="0">
              <a:solidFill>
                <a:schemeClr val="tx1"/>
              </a:solidFill>
              <a:latin typeface="Century Gothic" panose="020B0502020202020204" pitchFamily="34" charset="0"/>
            </a:endParaRPr>
          </a:p>
        </p:txBody>
      </p:sp>
      <p:sp>
        <p:nvSpPr>
          <p:cNvPr id="14" name="Segno di addizione 13">
            <a:extLst>
              <a:ext uri="{FF2B5EF4-FFF2-40B4-BE49-F238E27FC236}">
                <a16:creationId xmlns:a16="http://schemas.microsoft.com/office/drawing/2014/main" id="{1EBE9E7F-DFE4-5B65-57B4-1CB119C04AB2}"/>
              </a:ext>
            </a:extLst>
          </p:cNvPr>
          <p:cNvSpPr/>
          <p:nvPr/>
        </p:nvSpPr>
        <p:spPr>
          <a:xfrm>
            <a:off x="1762747" y="4037756"/>
            <a:ext cx="681659" cy="688852"/>
          </a:xfrm>
          <a:prstGeom prst="mathPlus">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b="1" dirty="0"/>
          </a:p>
        </p:txBody>
      </p:sp>
      <p:sp>
        <p:nvSpPr>
          <p:cNvPr id="22" name="CasellaDiTesto 21">
            <a:extLst>
              <a:ext uri="{FF2B5EF4-FFF2-40B4-BE49-F238E27FC236}">
                <a16:creationId xmlns:a16="http://schemas.microsoft.com/office/drawing/2014/main" id="{AAF4618B-AB54-1927-AC40-7F22435E74C9}"/>
              </a:ext>
            </a:extLst>
          </p:cNvPr>
          <p:cNvSpPr txBox="1"/>
          <p:nvPr/>
        </p:nvSpPr>
        <p:spPr>
          <a:xfrm>
            <a:off x="109928" y="1737327"/>
            <a:ext cx="4440301" cy="400110"/>
          </a:xfrm>
          <a:prstGeom prst="rect">
            <a:avLst/>
          </a:prstGeom>
          <a:noFill/>
        </p:spPr>
        <p:txBody>
          <a:bodyPr wrap="square">
            <a:spAutoFit/>
          </a:bodyPr>
          <a:lstStyle/>
          <a:p>
            <a:r>
              <a:rPr lang="it-IT" sz="2000" b="1" dirty="0">
                <a:latin typeface="Century Gothic" panose="020B0502020202020204" pitchFamily="34" charset="0"/>
              </a:rPr>
              <a:t>Goal</a:t>
            </a:r>
            <a:r>
              <a:rPr lang="it-IT" sz="2000" dirty="0">
                <a:latin typeface="Century Gothic" panose="020B0502020202020204" pitchFamily="34" charset="0"/>
              </a:rPr>
              <a:t>: </a:t>
            </a:r>
            <a:r>
              <a:rPr lang="it-IT" sz="2000" dirty="0" err="1">
                <a:latin typeface="Century Gothic" panose="020B0502020202020204" pitchFamily="34" charset="0"/>
              </a:rPr>
              <a:t>obtain</a:t>
            </a:r>
            <a:r>
              <a:rPr lang="it-IT" sz="2000" dirty="0">
                <a:latin typeface="Century Gothic" panose="020B0502020202020204" pitchFamily="34" charset="0"/>
              </a:rPr>
              <a:t> a </a:t>
            </a:r>
            <a:r>
              <a:rPr lang="it-IT" sz="2000" dirty="0" err="1">
                <a:latin typeface="Century Gothic" panose="020B0502020202020204" pitchFamily="34" charset="0"/>
              </a:rPr>
              <a:t>smooth</a:t>
            </a:r>
            <a:r>
              <a:rPr lang="it-IT" sz="2000" dirty="0">
                <a:latin typeface="Century Gothic" panose="020B0502020202020204" pitchFamily="34" charset="0"/>
              </a:rPr>
              <a:t> </a:t>
            </a:r>
            <a:r>
              <a:rPr lang="it-IT" sz="2000" dirty="0" err="1">
                <a:latin typeface="Century Gothic" panose="020B0502020202020204" pitchFamily="34" charset="0"/>
              </a:rPr>
              <a:t>path</a:t>
            </a:r>
            <a:endParaRPr lang="it-IT" sz="2000" dirty="0">
              <a:latin typeface="Century Gothic" panose="020B0502020202020204" pitchFamily="34" charset="0"/>
            </a:endParaRPr>
          </a:p>
        </p:txBody>
      </p:sp>
      <p:sp>
        <p:nvSpPr>
          <p:cNvPr id="38" name="Rettangolo 37">
            <a:extLst>
              <a:ext uri="{FF2B5EF4-FFF2-40B4-BE49-F238E27FC236}">
                <a16:creationId xmlns:a16="http://schemas.microsoft.com/office/drawing/2014/main" id="{ADCF0364-5C9A-29E3-AAFE-6A7994DEDBD9}"/>
              </a:ext>
            </a:extLst>
          </p:cNvPr>
          <p:cNvSpPr/>
          <p:nvPr/>
        </p:nvSpPr>
        <p:spPr>
          <a:xfrm>
            <a:off x="6912348" y="5094729"/>
            <a:ext cx="2474844" cy="884583"/>
          </a:xfrm>
          <a:prstGeom prst="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000" b="1" dirty="0" err="1">
                <a:solidFill>
                  <a:schemeClr val="tx1"/>
                </a:solidFill>
                <a:latin typeface="Century Gothic" panose="020B0502020202020204" pitchFamily="34" charset="0"/>
              </a:rPr>
              <a:t>Reeds</a:t>
            </a:r>
            <a:r>
              <a:rPr lang="it-IT" sz="2000" b="1" dirty="0">
                <a:solidFill>
                  <a:schemeClr val="tx1"/>
                </a:solidFill>
                <a:latin typeface="Century Gothic" panose="020B0502020202020204" pitchFamily="34" charset="0"/>
              </a:rPr>
              <a:t>-Shepp </a:t>
            </a:r>
            <a:r>
              <a:rPr lang="it-IT" sz="2000" b="1" dirty="0" err="1">
                <a:solidFill>
                  <a:schemeClr val="tx1"/>
                </a:solidFill>
                <a:latin typeface="Century Gothic" panose="020B0502020202020204" pitchFamily="34" charset="0"/>
              </a:rPr>
              <a:t>Curves</a:t>
            </a:r>
            <a:endParaRPr lang="it-IT" sz="2000" b="1" dirty="0">
              <a:solidFill>
                <a:schemeClr val="tx1"/>
              </a:solidFill>
              <a:latin typeface="Century Gothic" panose="020B0502020202020204" pitchFamily="34" charset="0"/>
            </a:endParaRPr>
          </a:p>
        </p:txBody>
      </p:sp>
      <p:sp>
        <p:nvSpPr>
          <p:cNvPr id="39" name="Rettangolo 38">
            <a:extLst>
              <a:ext uri="{FF2B5EF4-FFF2-40B4-BE49-F238E27FC236}">
                <a16:creationId xmlns:a16="http://schemas.microsoft.com/office/drawing/2014/main" id="{94FAFD5D-94F7-8CCF-831B-63E4B51C7209}"/>
              </a:ext>
            </a:extLst>
          </p:cNvPr>
          <p:cNvSpPr/>
          <p:nvPr/>
        </p:nvSpPr>
        <p:spPr>
          <a:xfrm>
            <a:off x="4915629" y="2827802"/>
            <a:ext cx="2474844" cy="884583"/>
          </a:xfrm>
          <a:prstGeom prst="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000" b="1" dirty="0" err="1">
                <a:solidFill>
                  <a:schemeClr val="tx1"/>
                </a:solidFill>
                <a:latin typeface="Century Gothic" panose="020B0502020202020204" pitchFamily="34" charset="0"/>
              </a:rPr>
              <a:t>Dijkstra</a:t>
            </a:r>
            <a:r>
              <a:rPr lang="it-IT" sz="2000" b="1" dirty="0">
                <a:solidFill>
                  <a:schemeClr val="tx1"/>
                </a:solidFill>
                <a:latin typeface="Century Gothic" panose="020B0502020202020204" pitchFamily="34" charset="0"/>
              </a:rPr>
              <a:t> </a:t>
            </a:r>
            <a:r>
              <a:rPr lang="it-IT" sz="2000" b="1" dirty="0" err="1">
                <a:solidFill>
                  <a:schemeClr val="tx1"/>
                </a:solidFill>
                <a:latin typeface="Century Gothic" panose="020B0502020202020204" pitchFamily="34" charset="0"/>
              </a:rPr>
              <a:t>algorithm</a:t>
            </a:r>
            <a:endParaRPr lang="it-IT" sz="2000" b="1" dirty="0">
              <a:solidFill>
                <a:schemeClr val="tx1"/>
              </a:solidFill>
              <a:latin typeface="Century Gothic" panose="020B0502020202020204" pitchFamily="34" charset="0"/>
            </a:endParaRPr>
          </a:p>
        </p:txBody>
      </p:sp>
      <p:sp>
        <p:nvSpPr>
          <p:cNvPr id="40" name="Segno di addizione 39">
            <a:extLst>
              <a:ext uri="{FF2B5EF4-FFF2-40B4-BE49-F238E27FC236}">
                <a16:creationId xmlns:a16="http://schemas.microsoft.com/office/drawing/2014/main" id="{7AF8C3FB-1577-F037-795A-8E02F1586A06}"/>
              </a:ext>
            </a:extLst>
          </p:cNvPr>
          <p:cNvSpPr/>
          <p:nvPr/>
        </p:nvSpPr>
        <p:spPr>
          <a:xfrm>
            <a:off x="7808941" y="4037756"/>
            <a:ext cx="681659" cy="688852"/>
          </a:xfrm>
          <a:prstGeom prst="mathPlus">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b="1" dirty="0"/>
          </a:p>
        </p:txBody>
      </p:sp>
      <p:sp>
        <p:nvSpPr>
          <p:cNvPr id="7" name="Rettangolo 38">
            <a:extLst>
              <a:ext uri="{FF2B5EF4-FFF2-40B4-BE49-F238E27FC236}">
                <a16:creationId xmlns:a16="http://schemas.microsoft.com/office/drawing/2014/main" id="{1DAC7230-2D78-C9CB-3F02-F5394BABD6C7}"/>
              </a:ext>
            </a:extLst>
          </p:cNvPr>
          <p:cNvSpPr/>
          <p:nvPr/>
        </p:nvSpPr>
        <p:spPr>
          <a:xfrm>
            <a:off x="8896409" y="2827802"/>
            <a:ext cx="2474844" cy="884583"/>
          </a:xfrm>
          <a:prstGeom prst="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000" b="1" dirty="0">
                <a:solidFill>
                  <a:schemeClr val="tx1"/>
                </a:solidFill>
                <a:latin typeface="Century Gothic" panose="020B0502020202020204" pitchFamily="34" charset="0"/>
              </a:rPr>
              <a:t>A* </a:t>
            </a:r>
            <a:r>
              <a:rPr lang="it-IT" sz="2000" b="1" dirty="0" err="1">
                <a:solidFill>
                  <a:schemeClr val="tx1"/>
                </a:solidFill>
                <a:latin typeface="Century Gothic" panose="020B0502020202020204" pitchFamily="34" charset="0"/>
              </a:rPr>
              <a:t>algorithm</a:t>
            </a:r>
            <a:endParaRPr lang="it-IT" sz="2000" b="1" dirty="0">
              <a:solidFill>
                <a:schemeClr val="tx1"/>
              </a:solidFill>
              <a:latin typeface="Century Gothic" panose="020B0502020202020204" pitchFamily="34" charset="0"/>
            </a:endParaRPr>
          </a:p>
        </p:txBody>
      </p:sp>
      <p:sp>
        <p:nvSpPr>
          <p:cNvPr id="27" name="TextBox 26">
            <a:extLst>
              <a:ext uri="{FF2B5EF4-FFF2-40B4-BE49-F238E27FC236}">
                <a16:creationId xmlns:a16="http://schemas.microsoft.com/office/drawing/2014/main" id="{6F187BAE-BAC1-9708-4FA4-9256D7C9B4CA}"/>
              </a:ext>
            </a:extLst>
          </p:cNvPr>
          <p:cNvSpPr txBox="1"/>
          <p:nvPr/>
        </p:nvSpPr>
        <p:spPr>
          <a:xfrm>
            <a:off x="1086094" y="2317765"/>
            <a:ext cx="2167581" cy="461665"/>
          </a:xfrm>
          <a:prstGeom prst="rect">
            <a:avLst/>
          </a:prstGeom>
          <a:noFill/>
        </p:spPr>
        <p:txBody>
          <a:bodyPr wrap="none" rtlCol="0">
            <a:spAutoFit/>
          </a:bodyPr>
          <a:lstStyle/>
          <a:p>
            <a:r>
              <a:rPr lang="en-US" sz="2400" dirty="0">
                <a:solidFill>
                  <a:srgbClr val="C00000"/>
                </a:solidFill>
              </a:rPr>
              <a:t>Sampling-based</a:t>
            </a:r>
          </a:p>
        </p:txBody>
      </p:sp>
      <p:sp>
        <p:nvSpPr>
          <p:cNvPr id="28" name="TextBox 27">
            <a:extLst>
              <a:ext uri="{FF2B5EF4-FFF2-40B4-BE49-F238E27FC236}">
                <a16:creationId xmlns:a16="http://schemas.microsoft.com/office/drawing/2014/main" id="{20485368-FD11-64EE-8626-7E72B47F1D6A}"/>
              </a:ext>
            </a:extLst>
          </p:cNvPr>
          <p:cNvSpPr txBox="1"/>
          <p:nvPr/>
        </p:nvSpPr>
        <p:spPr>
          <a:xfrm>
            <a:off x="7218907" y="2308349"/>
            <a:ext cx="1861728" cy="461665"/>
          </a:xfrm>
          <a:prstGeom prst="rect">
            <a:avLst/>
          </a:prstGeom>
          <a:noFill/>
        </p:spPr>
        <p:txBody>
          <a:bodyPr wrap="none" rtlCol="0">
            <a:spAutoFit/>
          </a:bodyPr>
          <a:lstStyle/>
          <a:p>
            <a:r>
              <a:rPr lang="en-US" sz="2400" dirty="0">
                <a:solidFill>
                  <a:srgbClr val="C00000"/>
                </a:solidFill>
              </a:rPr>
              <a:t>Search-based</a:t>
            </a:r>
          </a:p>
        </p:txBody>
      </p:sp>
    </p:spTree>
    <p:extLst>
      <p:ext uri="{BB962C8B-B14F-4D97-AF65-F5344CB8AC3E}">
        <p14:creationId xmlns:p14="http://schemas.microsoft.com/office/powerpoint/2010/main" val="326445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Sampling-</a:t>
            </a:r>
            <a:r>
              <a:rPr lang="it-IT" sz="3200" dirty="0" err="1">
                <a:solidFill>
                  <a:srgbClr val="971720"/>
                </a:solidFill>
                <a:latin typeface="Century Gothic"/>
                <a:cs typeface="Century Gothic"/>
              </a:rPr>
              <a:t>based</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approach</a:t>
            </a:r>
            <a:r>
              <a:rPr lang="it-IT" sz="3200" dirty="0">
                <a:solidFill>
                  <a:srgbClr val="971720"/>
                </a:solidFill>
                <a:latin typeface="Century Gothic"/>
                <a:cs typeface="Century Gothic"/>
              </a:rPr>
              <a:t> (RRT*)    </a:t>
            </a: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5" name="Rettangolo 11">
            <a:extLst>
              <a:ext uri="{FF2B5EF4-FFF2-40B4-BE49-F238E27FC236}">
                <a16:creationId xmlns:a16="http://schemas.microsoft.com/office/drawing/2014/main" id="{E46ADA0A-68F7-EE72-2E5D-45D7E6587D83}"/>
              </a:ext>
            </a:extLst>
          </p:cNvPr>
          <p:cNvSpPr/>
          <p:nvPr/>
        </p:nvSpPr>
        <p:spPr>
          <a:xfrm>
            <a:off x="315965" y="2438400"/>
            <a:ext cx="3424348"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endParaRPr lang="it-IT" sz="2000" b="1" dirty="0">
              <a:latin typeface="Century Gothic" panose="020B0502020202020204" pitchFamily="34" charset="0"/>
            </a:endParaRPr>
          </a:p>
        </p:txBody>
      </p:sp>
      <p:sp>
        <p:nvSpPr>
          <p:cNvPr id="19" name="TextBox 18">
            <a:extLst>
              <a:ext uri="{FF2B5EF4-FFF2-40B4-BE49-F238E27FC236}">
                <a16:creationId xmlns:a16="http://schemas.microsoft.com/office/drawing/2014/main" id="{BFE736F7-72CE-CBC4-16BF-D219FA48A59F}"/>
              </a:ext>
            </a:extLst>
          </p:cNvPr>
          <p:cNvSpPr txBox="1"/>
          <p:nvPr/>
        </p:nvSpPr>
        <p:spPr>
          <a:xfrm>
            <a:off x="1423127" y="1979119"/>
            <a:ext cx="1306769" cy="369332"/>
          </a:xfrm>
          <a:prstGeom prst="rect">
            <a:avLst/>
          </a:prstGeom>
          <a:noFill/>
        </p:spPr>
        <p:txBody>
          <a:bodyPr wrap="none" rtlCol="0">
            <a:spAutoFit/>
          </a:bodyPr>
          <a:lstStyle/>
          <a:p>
            <a:pPr algn="ctr"/>
            <a:r>
              <a:rPr lang="it-IT" sz="1800" b="1" dirty="0" err="1">
                <a:latin typeface="Century Gothic" panose="020B0502020202020204" pitchFamily="34" charset="0"/>
              </a:rPr>
              <a:t>Main</a:t>
            </a:r>
            <a:r>
              <a:rPr lang="it-IT" sz="1800" b="1" dirty="0">
                <a:latin typeface="Century Gothic" panose="020B0502020202020204" pitchFamily="34" charset="0"/>
              </a:rPr>
              <a:t> loop</a:t>
            </a:r>
          </a:p>
        </p:txBody>
      </p:sp>
      <p:sp>
        <p:nvSpPr>
          <p:cNvPr id="22" name="Rettangolo 11">
            <a:extLst>
              <a:ext uri="{FF2B5EF4-FFF2-40B4-BE49-F238E27FC236}">
                <a16:creationId xmlns:a16="http://schemas.microsoft.com/office/drawing/2014/main" id="{1E916ACE-F013-7EF5-2D1E-79BB06D07D10}"/>
              </a:ext>
            </a:extLst>
          </p:cNvPr>
          <p:cNvSpPr/>
          <p:nvPr/>
        </p:nvSpPr>
        <p:spPr>
          <a:xfrm>
            <a:off x="4404260" y="2438400"/>
            <a:ext cx="3424348"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000" b="1" dirty="0">
              <a:latin typeface="Century Gothic" panose="020B0502020202020204" pitchFamily="34" charset="0"/>
            </a:endParaRPr>
          </a:p>
        </p:txBody>
      </p:sp>
      <p:sp>
        <p:nvSpPr>
          <p:cNvPr id="23" name="Rettangolo 11">
            <a:extLst>
              <a:ext uri="{FF2B5EF4-FFF2-40B4-BE49-F238E27FC236}">
                <a16:creationId xmlns:a16="http://schemas.microsoft.com/office/drawing/2014/main" id="{15008B27-9B83-0125-22F1-E9F0166EB6D8}"/>
              </a:ext>
            </a:extLst>
          </p:cNvPr>
          <p:cNvSpPr/>
          <p:nvPr/>
        </p:nvSpPr>
        <p:spPr>
          <a:xfrm>
            <a:off x="8506395" y="2435926"/>
            <a:ext cx="3424348" cy="3947886"/>
          </a:xfrm>
          <a:prstGeom prst="rect">
            <a:avLst/>
          </a:prstGeom>
          <a:solidFill>
            <a:srgbClr val="1724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000" b="1" dirty="0">
              <a:latin typeface="Century Gothic" panose="020B0502020202020204" pitchFamily="34" charset="0"/>
            </a:endParaRPr>
          </a:p>
        </p:txBody>
      </p:sp>
      <p:sp>
        <p:nvSpPr>
          <p:cNvPr id="24" name="Arrow: Right 23">
            <a:extLst>
              <a:ext uri="{FF2B5EF4-FFF2-40B4-BE49-F238E27FC236}">
                <a16:creationId xmlns:a16="http://schemas.microsoft.com/office/drawing/2014/main" id="{814E49EB-1AB2-6642-D3DB-22B5C267B63C}"/>
              </a:ext>
            </a:extLst>
          </p:cNvPr>
          <p:cNvSpPr/>
          <p:nvPr/>
        </p:nvSpPr>
        <p:spPr>
          <a:xfrm>
            <a:off x="3793622" y="4151934"/>
            <a:ext cx="585776" cy="484632"/>
          </a:xfrm>
          <a:prstGeom prst="rightArrow">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E30BFABF-2FD3-BCC5-B7F8-59EF60596C41}"/>
              </a:ext>
            </a:extLst>
          </p:cNvPr>
          <p:cNvSpPr/>
          <p:nvPr/>
        </p:nvSpPr>
        <p:spPr>
          <a:xfrm>
            <a:off x="7895757" y="4170027"/>
            <a:ext cx="585776" cy="484632"/>
          </a:xfrm>
          <a:prstGeom prst="rightArrow">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C6F85E9-42A2-61DF-4BBF-6B8ED401E838}"/>
              </a:ext>
            </a:extLst>
          </p:cNvPr>
          <p:cNvSpPr txBox="1"/>
          <p:nvPr/>
        </p:nvSpPr>
        <p:spPr>
          <a:xfrm>
            <a:off x="5126263" y="1979119"/>
            <a:ext cx="1939472" cy="369332"/>
          </a:xfrm>
          <a:prstGeom prst="rect">
            <a:avLst/>
          </a:prstGeom>
          <a:noFill/>
        </p:spPr>
        <p:txBody>
          <a:bodyPr wrap="square">
            <a:spAutoFit/>
          </a:bodyPr>
          <a:lstStyle/>
          <a:p>
            <a:pPr algn="ctr"/>
            <a:r>
              <a:rPr lang="it-IT" sz="1800" b="1" dirty="0" err="1">
                <a:latin typeface="Century Gothic" panose="020B0502020202020204" pitchFamily="34" charset="0"/>
              </a:rPr>
              <a:t>Rewiring</a:t>
            </a:r>
            <a:endParaRPr lang="it-IT" sz="1800" b="1" dirty="0">
              <a:latin typeface="Century Gothic" panose="020B0502020202020204" pitchFamily="34" charset="0"/>
            </a:endParaRPr>
          </a:p>
        </p:txBody>
      </p:sp>
      <p:sp>
        <p:nvSpPr>
          <p:cNvPr id="31" name="TextBox 30">
            <a:extLst>
              <a:ext uri="{FF2B5EF4-FFF2-40B4-BE49-F238E27FC236}">
                <a16:creationId xmlns:a16="http://schemas.microsoft.com/office/drawing/2014/main" id="{6DCF566C-A347-9E7F-2A22-8344A7E493FB}"/>
              </a:ext>
            </a:extLst>
          </p:cNvPr>
          <p:cNvSpPr txBox="1"/>
          <p:nvPr/>
        </p:nvSpPr>
        <p:spPr>
          <a:xfrm>
            <a:off x="9034747" y="1979119"/>
            <a:ext cx="2367643" cy="369332"/>
          </a:xfrm>
          <a:prstGeom prst="rect">
            <a:avLst/>
          </a:prstGeom>
          <a:noFill/>
        </p:spPr>
        <p:txBody>
          <a:bodyPr wrap="square">
            <a:spAutoFit/>
          </a:bodyPr>
          <a:lstStyle/>
          <a:p>
            <a:pPr algn="ctr"/>
            <a:r>
              <a:rPr lang="it-IT" sz="1800" b="1" dirty="0" err="1">
                <a:latin typeface="Century Gothic" panose="020B0502020202020204" pitchFamily="34" charset="0"/>
              </a:rPr>
              <a:t>Path</a:t>
            </a:r>
            <a:r>
              <a:rPr lang="it-IT" sz="1800" b="1" dirty="0">
                <a:latin typeface="Century Gothic" panose="020B0502020202020204" pitchFamily="34" charset="0"/>
              </a:rPr>
              <a:t> </a:t>
            </a:r>
            <a:r>
              <a:rPr lang="it-IT" sz="1800" b="1" dirty="0" err="1">
                <a:latin typeface="Century Gothic" panose="020B0502020202020204" pitchFamily="34" charset="0"/>
              </a:rPr>
              <a:t>reconstruction</a:t>
            </a:r>
            <a:endParaRPr lang="it-IT" sz="1800" b="1" dirty="0">
              <a:latin typeface="Century Gothic" panose="020B0502020202020204" pitchFamily="34" charset="0"/>
            </a:endParaRPr>
          </a:p>
        </p:txBody>
      </p:sp>
      <p:sp>
        <p:nvSpPr>
          <p:cNvPr id="32" name="TextBox 31">
            <a:extLst>
              <a:ext uri="{FF2B5EF4-FFF2-40B4-BE49-F238E27FC236}">
                <a16:creationId xmlns:a16="http://schemas.microsoft.com/office/drawing/2014/main" id="{01C9C272-66A5-E982-E6FB-C01CE8F50D93}"/>
              </a:ext>
            </a:extLst>
          </p:cNvPr>
          <p:cNvSpPr txBox="1"/>
          <p:nvPr/>
        </p:nvSpPr>
        <p:spPr>
          <a:xfrm>
            <a:off x="261257" y="2391646"/>
            <a:ext cx="3532365" cy="4093428"/>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bg1"/>
                </a:solidFill>
              </a:rPr>
              <a:t>Random sampling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it-IT" sz="1400" dirty="0" err="1">
                <a:solidFill>
                  <a:schemeClr val="bg1"/>
                </a:solidFill>
              </a:rPr>
              <a:t>Finds</a:t>
            </a:r>
            <a:r>
              <a:rPr lang="it-IT" sz="1400" dirty="0">
                <a:solidFill>
                  <a:schemeClr val="bg1"/>
                </a:solidFill>
              </a:rPr>
              <a:t> the </a:t>
            </a:r>
            <a:r>
              <a:rPr lang="it-IT" sz="1400" dirty="0" err="1">
                <a:solidFill>
                  <a:schemeClr val="bg1"/>
                </a:solidFill>
              </a:rPr>
              <a:t>closest</a:t>
            </a:r>
            <a:r>
              <a:rPr lang="it-IT" sz="1400" dirty="0">
                <a:solidFill>
                  <a:schemeClr val="bg1"/>
                </a:solidFill>
              </a:rPr>
              <a:t> point to the random point </a:t>
            </a:r>
            <a:r>
              <a:rPr lang="it-IT" sz="1400" dirty="0" err="1">
                <a:solidFill>
                  <a:schemeClr val="bg1"/>
                </a:solidFill>
              </a:rPr>
              <a:t>using</a:t>
            </a:r>
            <a:r>
              <a:rPr lang="it-IT" sz="1400" dirty="0">
                <a:solidFill>
                  <a:schemeClr val="bg1"/>
                </a:solidFill>
              </a:rPr>
              <a:t> the </a:t>
            </a:r>
            <a:r>
              <a:rPr lang="it-IT" sz="1400" dirty="0" err="1">
                <a:solidFill>
                  <a:schemeClr val="bg1"/>
                </a:solidFill>
              </a:rPr>
              <a:t>Euclidean</a:t>
            </a:r>
            <a:r>
              <a:rPr lang="it-IT" sz="1400" dirty="0">
                <a:solidFill>
                  <a:schemeClr val="bg1"/>
                </a:solidFill>
              </a:rPr>
              <a:t> </a:t>
            </a:r>
            <a:r>
              <a:rPr lang="it-IT" sz="1400" dirty="0" err="1">
                <a:solidFill>
                  <a:schemeClr val="bg1"/>
                </a:solidFill>
              </a:rPr>
              <a:t>distance</a:t>
            </a:r>
            <a:endParaRPr lang="it-IT" sz="1400" dirty="0">
              <a:solidFill>
                <a:schemeClr val="bg1"/>
              </a:solidFill>
            </a:endParaRPr>
          </a:p>
          <a:p>
            <a:pPr marL="285750" indent="-285750">
              <a:buFont typeface="Arial" panose="020B0604020202020204" pitchFamily="34" charset="0"/>
              <a:buChar char="•"/>
            </a:pPr>
            <a:endParaRPr lang="it-IT" dirty="0">
              <a:solidFill>
                <a:schemeClr val="bg1"/>
              </a:solidFill>
            </a:endParaRPr>
          </a:p>
          <a:p>
            <a:pPr marL="285750" indent="-285750">
              <a:buFont typeface="Arial" panose="020B0604020202020204" pitchFamily="34" charset="0"/>
              <a:buChar char="•"/>
            </a:pPr>
            <a:r>
              <a:rPr lang="en-US" sz="1400" dirty="0">
                <a:solidFill>
                  <a:schemeClr val="bg1"/>
                </a:solidFill>
              </a:rPr>
              <a:t>Computes the new point by steering from the nearest point toward the random point</a:t>
            </a:r>
          </a:p>
          <a:p>
            <a:pPr marL="285750" indent="-285750">
              <a:buFont typeface="Arial" panose="020B0604020202020204" pitchFamily="34" charset="0"/>
              <a:buChar char="•"/>
            </a:pPr>
            <a:endParaRPr lang="it-IT" sz="1400" dirty="0">
              <a:solidFill>
                <a:schemeClr val="bg1"/>
              </a:solidFill>
            </a:endParaRPr>
          </a:p>
          <a:p>
            <a:pPr marL="285750" indent="-285750">
              <a:buFont typeface="Arial" panose="020B0604020202020204" pitchFamily="34" charset="0"/>
              <a:buChar char="•"/>
            </a:pPr>
            <a:r>
              <a:rPr lang="en-US" sz="1400" dirty="0">
                <a:solidFill>
                  <a:schemeClr val="bg1"/>
                </a:solidFill>
              </a:rPr>
              <a:t>Checks collisions with obstacles and map boundaries</a:t>
            </a:r>
          </a:p>
          <a:p>
            <a:pPr marL="285750" indent="-285750">
              <a:buFont typeface="Arial" panose="020B0604020202020204" pitchFamily="34" charset="0"/>
              <a:buChar char="•"/>
            </a:pPr>
            <a:endParaRPr lang="it-IT" sz="1400" dirty="0">
              <a:solidFill>
                <a:schemeClr val="bg1"/>
              </a:solidFill>
            </a:endParaRPr>
          </a:p>
          <a:p>
            <a:pPr marL="285750" indent="-285750">
              <a:buFont typeface="Arial" panose="020B0604020202020204" pitchFamily="34" charset="0"/>
              <a:buChar char="•"/>
            </a:pPr>
            <a:r>
              <a:rPr lang="en-US" sz="1400" dirty="0">
                <a:solidFill>
                  <a:schemeClr val="bg1"/>
                </a:solidFill>
              </a:rPr>
              <a:t>Finds neighboring nodes within a certain radius and selects the one with minimum cost</a:t>
            </a:r>
          </a:p>
          <a:p>
            <a:pPr marL="285750" indent="-285750">
              <a:buFont typeface="Arial" panose="020B0604020202020204" pitchFamily="34" charset="0"/>
              <a:buChar char="•"/>
            </a:pPr>
            <a:endParaRPr lang="it-IT" sz="1400" dirty="0">
              <a:solidFill>
                <a:schemeClr val="bg1"/>
              </a:solidFill>
            </a:endParaRPr>
          </a:p>
          <a:p>
            <a:pPr marL="285750" indent="-285750">
              <a:buFont typeface="Arial" panose="020B0604020202020204" pitchFamily="34" charset="0"/>
              <a:buChar char="•"/>
            </a:pPr>
            <a:r>
              <a:rPr lang="en-US" sz="1400" dirty="0">
                <a:solidFill>
                  <a:schemeClr val="bg1"/>
                </a:solidFill>
              </a:rPr>
              <a:t>Adds the new point to the tree with the minimum-cost node as parent</a:t>
            </a:r>
            <a:endParaRPr lang="it-IT" sz="1400" dirty="0">
              <a:solidFill>
                <a:schemeClr val="bg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C72F8DF-1962-6C21-CC7F-29FD9460CFF2}"/>
                  </a:ext>
                </a:extLst>
              </p:cNvPr>
              <p:cNvSpPr txBox="1"/>
              <p:nvPr/>
            </p:nvSpPr>
            <p:spPr>
              <a:xfrm>
                <a:off x="4379398" y="2416521"/>
                <a:ext cx="3532365" cy="323165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Examines all neighboring nodes to improve existing paths:</a:t>
                </a:r>
              </a:p>
              <a:p>
                <a:pPr marL="285750" indent="-285750">
                  <a:buFont typeface="Wingdings" panose="05000000000000000000" pitchFamily="2" charset="2"/>
                  <a:buChar char="v"/>
                </a:pPr>
                <a:endParaRPr lang="en-US" sz="1400" dirty="0">
                  <a:solidFill>
                    <a:schemeClr val="bg1"/>
                  </a:solidFill>
                </a:endParaRPr>
              </a:p>
              <a:p>
                <a:pPr/>
                <a14:m>
                  <m:oMathPara xmlns:m="http://schemas.openxmlformats.org/officeDocument/2006/math">
                    <m:oMathParaPr>
                      <m:jc m:val="centerGroup"/>
                    </m:oMathParaPr>
                    <m:oMath xmlns:m="http://schemas.openxmlformats.org/officeDocument/2006/math">
                      <m:r>
                        <a:rPr lang="en-US" sz="1100" i="1" smtClean="0">
                          <a:solidFill>
                            <a:schemeClr val="bg1"/>
                          </a:solidFill>
                          <a:latin typeface="Cambria Math" panose="02040503050406030204" pitchFamily="18" charset="0"/>
                          <a:ea typeface="Cambria Math" panose="02040503050406030204" pitchFamily="18" charset="0"/>
                        </a:rPr>
                        <m:t>∀</m:t>
                      </m:r>
                      <m:sSub>
                        <m:sSubPr>
                          <m:ctrlPr>
                            <a:rPr lang="en-US" sz="1100" b="0" i="1" smtClean="0">
                              <a:solidFill>
                                <a:schemeClr val="bg1"/>
                              </a:solidFill>
                              <a:latin typeface="Cambria Math" panose="02040503050406030204" pitchFamily="18" charset="0"/>
                              <a:ea typeface="Cambria Math" panose="02040503050406030204" pitchFamily="18" charset="0"/>
                            </a:rPr>
                          </m:ctrlPr>
                        </m:sSubPr>
                        <m:e>
                          <m:r>
                            <a:rPr lang="en-US" sz="1100" b="0" i="1" smtClean="0">
                              <a:solidFill>
                                <a:schemeClr val="bg1"/>
                              </a:solidFill>
                              <a:latin typeface="Cambria Math" panose="02040503050406030204" pitchFamily="18" charset="0"/>
                              <a:ea typeface="Cambria Math" panose="02040503050406030204" pitchFamily="18" charset="0"/>
                            </a:rPr>
                            <m:t>𝑞</m:t>
                          </m:r>
                        </m:e>
                        <m:sub>
                          <m:r>
                            <a:rPr lang="en-US" sz="1100" b="0" i="1" smtClean="0">
                              <a:solidFill>
                                <a:schemeClr val="bg1"/>
                              </a:solidFill>
                              <a:latin typeface="Cambria Math" panose="02040503050406030204" pitchFamily="18" charset="0"/>
                              <a:ea typeface="Cambria Math" panose="02040503050406030204" pitchFamily="18" charset="0"/>
                            </a:rPr>
                            <m:t>𝑛𝑒𝑎𝑟</m:t>
                          </m:r>
                        </m:sub>
                      </m:sSub>
                      <m:r>
                        <a:rPr lang="en-US" sz="1100" b="0" i="1" smtClean="0">
                          <a:solidFill>
                            <a:schemeClr val="bg1"/>
                          </a:solidFill>
                          <a:latin typeface="Cambria Math" panose="02040503050406030204" pitchFamily="18" charset="0"/>
                          <a:ea typeface="Cambria Math" panose="02040503050406030204" pitchFamily="18" charset="0"/>
                        </a:rPr>
                        <m:t>∈</m:t>
                      </m:r>
                      <m:sSub>
                        <m:sSubPr>
                          <m:ctrlPr>
                            <a:rPr lang="en-US" sz="1100" b="0" i="1" smtClean="0">
                              <a:solidFill>
                                <a:schemeClr val="bg1"/>
                              </a:solidFill>
                              <a:latin typeface="Cambria Math" panose="02040503050406030204" pitchFamily="18" charset="0"/>
                              <a:ea typeface="Cambria Math" panose="02040503050406030204" pitchFamily="18" charset="0"/>
                            </a:rPr>
                          </m:ctrlPr>
                        </m:sSubPr>
                        <m:e>
                          <m:r>
                            <a:rPr lang="en-US" sz="1100" b="0" i="1" smtClean="0">
                              <a:solidFill>
                                <a:schemeClr val="bg1"/>
                              </a:solidFill>
                              <a:latin typeface="Cambria Math" panose="02040503050406030204" pitchFamily="18" charset="0"/>
                              <a:ea typeface="Cambria Math" panose="02040503050406030204" pitchFamily="18" charset="0"/>
                            </a:rPr>
                            <m:t>𝑄</m:t>
                          </m:r>
                        </m:e>
                        <m:sub>
                          <m:r>
                            <a:rPr lang="en-US" sz="1100" b="0" i="1" smtClean="0">
                              <a:solidFill>
                                <a:schemeClr val="bg1"/>
                              </a:solidFill>
                              <a:latin typeface="Cambria Math" panose="02040503050406030204" pitchFamily="18" charset="0"/>
                              <a:ea typeface="Cambria Math" panose="02040503050406030204" pitchFamily="18" charset="0"/>
                            </a:rPr>
                            <m:t>𝑛𝑒𝑎𝑟</m:t>
                          </m:r>
                        </m:sub>
                      </m:sSub>
                      <m:r>
                        <a:rPr lang="en-US" sz="1100" b="0" i="1" smtClean="0">
                          <a:solidFill>
                            <a:schemeClr val="bg1"/>
                          </a:solidFill>
                          <a:latin typeface="Cambria Math" panose="02040503050406030204" pitchFamily="18" charset="0"/>
                          <a:ea typeface="Cambria Math" panose="02040503050406030204" pitchFamily="18" charset="0"/>
                        </a:rPr>
                        <m:t>:</m:t>
                      </m:r>
                    </m:oMath>
                  </m:oMathPara>
                </a14:m>
                <a:endParaRPr lang="en-US" sz="1100" b="0" dirty="0">
                  <a:solidFill>
                    <a:schemeClr val="bg1"/>
                  </a:solidFill>
                  <a:ea typeface="Cambria Math" panose="02040503050406030204" pitchFamily="18" charset="0"/>
                </a:endParaRPr>
              </a:p>
              <a:p>
                <a14:m>
                  <m:oMath xmlns:m="http://schemas.openxmlformats.org/officeDocument/2006/math">
                    <m:r>
                      <a:rPr lang="en-US" sz="1100" b="0" i="1" smtClean="0">
                        <a:solidFill>
                          <a:schemeClr val="bg1"/>
                        </a:solidFill>
                        <a:latin typeface="Cambria Math" panose="02040503050406030204" pitchFamily="18" charset="0"/>
                      </a:rPr>
                      <m:t>𝐼𝑓</m:t>
                    </m:r>
                    <m:r>
                      <a:rPr lang="en-US" sz="1100" b="0" i="1" smtClean="0">
                        <a:solidFill>
                          <a:schemeClr val="bg1"/>
                        </a:solidFill>
                        <a:latin typeface="Cambria Math" panose="02040503050406030204" pitchFamily="18" charset="0"/>
                      </a:rPr>
                      <m:t> </m:t>
                    </m:r>
                    <m:r>
                      <a:rPr lang="en-US" sz="1100" b="0" i="1" smtClean="0">
                        <a:solidFill>
                          <a:schemeClr val="bg1"/>
                        </a:solidFill>
                        <a:latin typeface="Cambria Math" panose="02040503050406030204" pitchFamily="18" charset="0"/>
                      </a:rPr>
                      <m:t>𝑐𝑜𝑠𝑡</m:t>
                    </m:r>
                    <m:d>
                      <m:dPr>
                        <m:ctrlPr>
                          <a:rPr lang="en-US" sz="1100" b="0" i="1" smtClean="0">
                            <a:solidFill>
                              <a:schemeClr val="bg1"/>
                            </a:solidFill>
                            <a:latin typeface="Cambria Math" panose="02040503050406030204" pitchFamily="18" charset="0"/>
                          </a:rPr>
                        </m:ctrlPr>
                      </m:dPr>
                      <m:e>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𝑞</m:t>
                            </m:r>
                          </m:e>
                          <m:sub>
                            <m:r>
                              <a:rPr lang="en-US" sz="1100" b="0" i="1" smtClean="0">
                                <a:solidFill>
                                  <a:schemeClr val="bg1"/>
                                </a:solidFill>
                                <a:latin typeface="Cambria Math" panose="02040503050406030204" pitchFamily="18" charset="0"/>
                              </a:rPr>
                              <m:t>𝑛𝑒𝑤</m:t>
                            </m:r>
                          </m:sub>
                        </m:sSub>
                      </m:e>
                    </m:d>
                    <m:r>
                      <a:rPr lang="en-US" sz="1100" b="0" i="1" smtClean="0">
                        <a:solidFill>
                          <a:schemeClr val="bg1"/>
                        </a:solidFill>
                        <a:latin typeface="Cambria Math" panose="02040503050406030204" pitchFamily="18" charset="0"/>
                      </a:rPr>
                      <m:t>+</m:t>
                    </m:r>
                    <m:r>
                      <a:rPr lang="en-US" sz="1100" b="0" i="1" smtClean="0">
                        <a:solidFill>
                          <a:schemeClr val="bg1"/>
                        </a:solidFill>
                        <a:latin typeface="Cambria Math" panose="02040503050406030204" pitchFamily="18" charset="0"/>
                      </a:rPr>
                      <m:t>𝑑𝑖𝑠𝑡𝑎𝑛𝑐𝑒</m:t>
                    </m:r>
                    <m:d>
                      <m:dPr>
                        <m:ctrlPr>
                          <a:rPr lang="en-US" sz="1100" b="0" i="1" smtClean="0">
                            <a:solidFill>
                              <a:schemeClr val="bg1"/>
                            </a:solidFill>
                            <a:latin typeface="Cambria Math" panose="02040503050406030204" pitchFamily="18" charset="0"/>
                          </a:rPr>
                        </m:ctrlPr>
                      </m:dPr>
                      <m:e>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𝑞</m:t>
                            </m:r>
                          </m:e>
                          <m:sub>
                            <m:r>
                              <a:rPr lang="en-US" sz="1100" b="0" i="1" smtClean="0">
                                <a:solidFill>
                                  <a:schemeClr val="bg1"/>
                                </a:solidFill>
                                <a:latin typeface="Cambria Math" panose="02040503050406030204" pitchFamily="18" charset="0"/>
                              </a:rPr>
                              <m:t>𝑛𝑒𝑤</m:t>
                            </m:r>
                          </m:sub>
                        </m:sSub>
                        <m:r>
                          <a:rPr lang="en-US" sz="1100" b="0" i="1" smtClean="0">
                            <a:solidFill>
                              <a:schemeClr val="bg1"/>
                            </a:solidFill>
                            <a:latin typeface="Cambria Math" panose="02040503050406030204" pitchFamily="18" charset="0"/>
                          </a:rPr>
                          <m:t>,</m:t>
                        </m:r>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𝑞</m:t>
                            </m:r>
                          </m:e>
                          <m:sub>
                            <m:r>
                              <a:rPr lang="en-US" sz="1100" b="0" i="1" smtClean="0">
                                <a:solidFill>
                                  <a:schemeClr val="bg1"/>
                                </a:solidFill>
                                <a:latin typeface="Cambria Math" panose="02040503050406030204" pitchFamily="18" charset="0"/>
                              </a:rPr>
                              <m:t>𝑛𝑒𝑎𝑟</m:t>
                            </m:r>
                          </m:sub>
                        </m:sSub>
                      </m:e>
                    </m:d>
                    <m:r>
                      <a:rPr lang="en-US" sz="1100" b="0" i="1" smtClean="0">
                        <a:solidFill>
                          <a:schemeClr val="bg1"/>
                        </a:solidFill>
                        <a:latin typeface="Cambria Math" panose="02040503050406030204" pitchFamily="18" charset="0"/>
                      </a:rPr>
                      <m:t>&lt;</m:t>
                    </m:r>
                    <m:r>
                      <a:rPr lang="en-US" sz="1100" b="0" i="1" smtClean="0">
                        <a:solidFill>
                          <a:schemeClr val="bg1"/>
                        </a:solidFill>
                        <a:latin typeface="Cambria Math" panose="02040503050406030204" pitchFamily="18" charset="0"/>
                      </a:rPr>
                      <m:t>𝑐𝑜𝑠𝑡</m:t>
                    </m:r>
                    <m:r>
                      <a:rPr lang="en-US" sz="1100" b="0" i="1" smtClean="0">
                        <a:solidFill>
                          <a:schemeClr val="bg1"/>
                        </a:solidFill>
                        <a:latin typeface="Cambria Math" panose="02040503050406030204" pitchFamily="18" charset="0"/>
                      </a:rPr>
                      <m:t>(</m:t>
                    </m:r>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𝑞</m:t>
                        </m:r>
                      </m:e>
                      <m:sub>
                        <m:r>
                          <a:rPr lang="en-US" sz="1100" b="0" i="1" smtClean="0">
                            <a:solidFill>
                              <a:schemeClr val="bg1"/>
                            </a:solidFill>
                            <a:latin typeface="Cambria Math" panose="02040503050406030204" pitchFamily="18" charset="0"/>
                          </a:rPr>
                          <m:t>𝑛𝑒𝑎𝑟</m:t>
                        </m:r>
                      </m:sub>
                    </m:sSub>
                    <m:r>
                      <a:rPr lang="en-US" sz="1100" b="0" i="1" smtClean="0">
                        <a:solidFill>
                          <a:schemeClr val="bg1"/>
                        </a:solidFill>
                        <a:latin typeface="Cambria Math" panose="02040503050406030204" pitchFamily="18" charset="0"/>
                      </a:rPr>
                      <m:t>)</m:t>
                    </m:r>
                  </m:oMath>
                </a14:m>
                <a:r>
                  <a:rPr lang="en-US" sz="1100" dirty="0">
                    <a:solidFill>
                      <a:schemeClr val="bg1"/>
                    </a:solidFill>
                  </a:rPr>
                  <a:t>:</a:t>
                </a:r>
              </a:p>
              <a:p>
                <a:endParaRPr lang="en-US" sz="1400" dirty="0">
                  <a:solidFill>
                    <a:schemeClr val="bg1"/>
                  </a:solidFill>
                </a:endParaRPr>
              </a:p>
              <a:p>
                <a:pPr marL="342900" indent="-342900">
                  <a:buFont typeface="+mj-lt"/>
                  <a:buAutoNum type="arabicPeriod"/>
                </a:pPr>
                <a:r>
                  <a:rPr lang="en-US" sz="1400" dirty="0">
                    <a:solidFill>
                      <a:schemeClr val="bg1"/>
                    </a:solidFill>
                  </a:rPr>
                  <a:t>Reconnects </a:t>
                </a:r>
                <a14:m>
                  <m:oMath xmlns:m="http://schemas.openxmlformats.org/officeDocument/2006/math">
                    <m:sSub>
                      <m:sSubPr>
                        <m:ctrlPr>
                          <a:rPr lang="en-US" sz="1400" b="0" i="1" dirty="0" smtClean="0">
                            <a:solidFill>
                              <a:schemeClr val="bg1"/>
                            </a:solidFill>
                            <a:latin typeface="Cambria Math" panose="02040503050406030204" pitchFamily="18" charset="0"/>
                          </a:rPr>
                        </m:ctrlPr>
                      </m:sSubPr>
                      <m:e>
                        <m:r>
                          <a:rPr lang="en-US" sz="1400" i="1" dirty="0" smtClean="0">
                            <a:solidFill>
                              <a:schemeClr val="bg1"/>
                            </a:solidFill>
                            <a:latin typeface="Cambria Math" panose="02040503050406030204" pitchFamily="18" charset="0"/>
                          </a:rPr>
                          <m:t>𝑞</m:t>
                        </m:r>
                      </m:e>
                      <m:sub>
                        <m:r>
                          <a:rPr lang="en-US" sz="1400" i="1" dirty="0">
                            <a:solidFill>
                              <a:schemeClr val="bg1"/>
                            </a:solidFill>
                            <a:latin typeface="Cambria Math" panose="02040503050406030204" pitchFamily="18" charset="0"/>
                          </a:rPr>
                          <m:t>𝑛𝑒𝑎𝑟</m:t>
                        </m:r>
                      </m:sub>
                    </m:sSub>
                  </m:oMath>
                </a14:m>
                <a:r>
                  <a:rPr lang="en-US" sz="1400" dirty="0">
                    <a:solidFill>
                      <a:schemeClr val="bg1"/>
                    </a:solidFill>
                  </a:rPr>
                  <a:t> to the new node</a:t>
                </a:r>
              </a:p>
              <a:p>
                <a:pPr marL="342900" indent="-342900">
                  <a:buFont typeface="+mj-lt"/>
                  <a:buAutoNum type="arabicPeriod"/>
                </a:pPr>
                <a:endParaRPr lang="en-US" sz="1400" dirty="0">
                  <a:solidFill>
                    <a:schemeClr val="bg1"/>
                  </a:solidFill>
                </a:endParaRPr>
              </a:p>
              <a:p>
                <a:pPr marL="342900" indent="-342900">
                  <a:buFont typeface="+mj-lt"/>
                  <a:buAutoNum type="arabicPeriod"/>
                </a:pPr>
                <a:r>
                  <a:rPr lang="en-US" sz="1400" dirty="0">
                    <a:solidFill>
                      <a:schemeClr val="bg1"/>
                    </a:solidFill>
                  </a:rPr>
                  <a:t>Updates the cost of </a:t>
                </a:r>
                <a14:m>
                  <m:oMath xmlns:m="http://schemas.openxmlformats.org/officeDocument/2006/math">
                    <m:sSub>
                      <m:sSubPr>
                        <m:ctrlPr>
                          <a:rPr lang="en-US" sz="1400" b="0" i="1" dirty="0" smtClean="0">
                            <a:solidFill>
                              <a:schemeClr val="bg1"/>
                            </a:solidFill>
                            <a:latin typeface="Cambria Math" panose="02040503050406030204" pitchFamily="18" charset="0"/>
                          </a:rPr>
                        </m:ctrlPr>
                      </m:sSubPr>
                      <m:e>
                        <m:r>
                          <a:rPr lang="en-US" sz="1400" i="1" dirty="0" smtClean="0">
                            <a:solidFill>
                              <a:schemeClr val="bg1"/>
                            </a:solidFill>
                            <a:latin typeface="Cambria Math" panose="02040503050406030204" pitchFamily="18" charset="0"/>
                          </a:rPr>
                          <m:t>𝑞</m:t>
                        </m:r>
                      </m:e>
                      <m:sub>
                        <m:r>
                          <a:rPr lang="en-US" sz="1400" i="1" dirty="0">
                            <a:solidFill>
                              <a:schemeClr val="bg1"/>
                            </a:solidFill>
                            <a:latin typeface="Cambria Math" panose="02040503050406030204" pitchFamily="18" charset="0"/>
                          </a:rPr>
                          <m:t>𝑛𝑒𝑎𝑟</m:t>
                        </m:r>
                      </m:sub>
                    </m:sSub>
                  </m:oMath>
                </a14:m>
                <a:endParaRPr lang="en-US" sz="1400" dirty="0">
                  <a:solidFill>
                    <a:schemeClr val="bg1"/>
                  </a:solidFill>
                </a:endParaRPr>
              </a:p>
              <a:p>
                <a:pPr marL="342900" indent="-342900">
                  <a:buFont typeface="+mj-lt"/>
                  <a:buAutoNum type="arabicPeriod"/>
                </a:pPr>
                <a:endParaRPr lang="en-US" sz="1400" dirty="0">
                  <a:solidFill>
                    <a:schemeClr val="bg1"/>
                  </a:solidFill>
                </a:endParaRPr>
              </a:p>
              <a:p>
                <a:pPr marL="342900" indent="-342900">
                  <a:buFont typeface="+mj-lt"/>
                  <a:buAutoNum type="arabicPeriod"/>
                </a:pPr>
                <a:r>
                  <a:rPr lang="en-US" sz="1400" dirty="0">
                    <a:solidFill>
                      <a:schemeClr val="bg1"/>
                    </a:solidFill>
                  </a:rPr>
                  <a:t>Propagates the improvement to all descendants</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p:txBody>
          </p:sp>
        </mc:Choice>
        <mc:Fallback xmlns="">
          <p:sp>
            <p:nvSpPr>
              <p:cNvPr id="33" name="TextBox 32">
                <a:extLst>
                  <a:ext uri="{FF2B5EF4-FFF2-40B4-BE49-F238E27FC236}">
                    <a16:creationId xmlns:a16="http://schemas.microsoft.com/office/drawing/2014/main" id="{7C72F8DF-1962-6C21-CC7F-29FD9460CFF2}"/>
                  </a:ext>
                </a:extLst>
              </p:cNvPr>
              <p:cNvSpPr txBox="1">
                <a:spLocks noRot="1" noChangeAspect="1" noMove="1" noResize="1" noEditPoints="1" noAdjustHandles="1" noChangeArrowheads="1" noChangeShapeType="1" noTextEdit="1"/>
              </p:cNvSpPr>
              <p:nvPr/>
            </p:nvSpPr>
            <p:spPr>
              <a:xfrm>
                <a:off x="4379398" y="2416521"/>
                <a:ext cx="3532365" cy="3231654"/>
              </a:xfrm>
              <a:prstGeom prst="rect">
                <a:avLst/>
              </a:prstGeom>
              <a:blipFill>
                <a:blip r:embed="rId4"/>
                <a:stretch>
                  <a:fillRect l="-517" t="-18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704D9084-8D29-C6D9-69A2-E11983757371}"/>
              </a:ext>
            </a:extLst>
          </p:cNvPr>
          <p:cNvSpPr txBox="1"/>
          <p:nvPr/>
        </p:nvSpPr>
        <p:spPr>
          <a:xfrm>
            <a:off x="8481533" y="2418772"/>
            <a:ext cx="3532365" cy="144655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When a node is sufficiently close to the goal reconstructs the complete path from goal to start by following parents</a:t>
            </a:r>
            <a:endParaRPr lang="it-IT" sz="1400"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1400" dirty="0">
                <a:solidFill>
                  <a:schemeClr val="bg1"/>
                </a:solidFill>
              </a:rPr>
              <a:t>Updates the best path if it has a lower cost than previous ones</a:t>
            </a:r>
            <a:endParaRPr lang="it-IT" sz="1400" dirty="0">
              <a:solidFill>
                <a:schemeClr val="bg1"/>
              </a:solidFill>
            </a:endParaRPr>
          </a:p>
        </p:txBody>
      </p:sp>
    </p:spTree>
    <p:extLst>
      <p:ext uri="{BB962C8B-B14F-4D97-AF65-F5344CB8AC3E}">
        <p14:creationId xmlns:p14="http://schemas.microsoft.com/office/powerpoint/2010/main" val="307649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a:t>
            </a:fld>
            <a:r>
              <a:rPr lang="it-IT" sz="1400" dirty="0">
                <a:solidFill>
                  <a:srgbClr val="162230"/>
                </a:solidFill>
                <a:latin typeface="Century Gothic"/>
                <a:cs typeface="Century Gothic"/>
              </a:rPr>
              <a:t>/28</a:t>
            </a:r>
          </a:p>
        </p:txBody>
      </p:sp>
      <p:sp>
        <p:nvSpPr>
          <p:cNvPr id="3" name="Rectangle 2">
            <a:extLst>
              <a:ext uri="{FF2B5EF4-FFF2-40B4-BE49-F238E27FC236}">
                <a16:creationId xmlns:a16="http://schemas.microsoft.com/office/drawing/2014/main" id="{FC335325-D0F1-BB9A-B37B-9D0783AA7C90}"/>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Pseudo-</a:t>
            </a:r>
            <a:r>
              <a:rPr lang="it-IT" sz="3200" dirty="0" err="1">
                <a:solidFill>
                  <a:srgbClr val="971720"/>
                </a:solidFill>
                <a:latin typeface="Century Gothic"/>
                <a:cs typeface="Century Gothic"/>
              </a:rPr>
              <a:t>clothoid</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curves</a:t>
            </a:r>
            <a:r>
              <a:rPr lang="it-IT" sz="3200" dirty="0">
                <a:solidFill>
                  <a:srgbClr val="971720"/>
                </a:solidFill>
                <a:latin typeface="Century Gothic"/>
                <a:cs typeface="Century Gothic"/>
              </a:rPr>
              <a:t> </a:t>
            </a: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5" name="TextBox 4">
            <a:extLst>
              <a:ext uri="{FF2B5EF4-FFF2-40B4-BE49-F238E27FC236}">
                <a16:creationId xmlns:a16="http://schemas.microsoft.com/office/drawing/2014/main" id="{E746E746-7EFB-1FD1-D663-DB75FAC6AD9F}"/>
              </a:ext>
            </a:extLst>
          </p:cNvPr>
          <p:cNvSpPr txBox="1"/>
          <p:nvPr/>
        </p:nvSpPr>
        <p:spPr>
          <a:xfrm>
            <a:off x="-1" y="1703834"/>
            <a:ext cx="12323758" cy="369332"/>
          </a:xfrm>
          <a:prstGeom prst="rect">
            <a:avLst/>
          </a:prstGeom>
          <a:noFill/>
        </p:spPr>
        <p:txBody>
          <a:bodyPr wrap="none" rtlCol="0">
            <a:spAutoFit/>
          </a:bodyPr>
          <a:lstStyle/>
          <a:p>
            <a:r>
              <a:rPr lang="en-US" dirty="0"/>
              <a:t>To obtain a smooth expansion of the tree, a modified version of the </a:t>
            </a:r>
            <a:r>
              <a:rPr lang="en-US" dirty="0" err="1"/>
              <a:t>clothoid</a:t>
            </a:r>
            <a:r>
              <a:rPr lang="en-US" dirty="0"/>
              <a:t> curves with a variable turning radius has been made.</a:t>
            </a:r>
          </a:p>
        </p:txBody>
      </p:sp>
      <p:sp>
        <p:nvSpPr>
          <p:cNvPr id="7" name="TextBox 6">
            <a:extLst>
              <a:ext uri="{FF2B5EF4-FFF2-40B4-BE49-F238E27FC236}">
                <a16:creationId xmlns:a16="http://schemas.microsoft.com/office/drawing/2014/main" id="{73C220CD-9852-EF89-E905-E636B3E12C06}"/>
              </a:ext>
            </a:extLst>
          </p:cNvPr>
          <p:cNvSpPr txBox="1"/>
          <p:nvPr/>
        </p:nvSpPr>
        <p:spPr>
          <a:xfrm>
            <a:off x="192878" y="2384855"/>
            <a:ext cx="6186714" cy="369332"/>
          </a:xfrm>
          <a:prstGeom prst="rect">
            <a:avLst/>
          </a:prstGeom>
          <a:noFill/>
        </p:spPr>
        <p:txBody>
          <a:bodyPr wrap="square">
            <a:spAutoFit/>
          </a:bodyPr>
          <a:lstStyle/>
          <a:p>
            <a:r>
              <a:rPr lang="en-US" dirty="0"/>
              <a:t>Variable turning radius that decreases as angle increases: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32145-F755-0808-0423-AAB5443F45CF}"/>
                  </a:ext>
                </a:extLst>
              </p:cNvPr>
              <p:cNvSpPr txBox="1"/>
              <p:nvPr/>
            </p:nvSpPr>
            <p:spPr>
              <a:xfrm>
                <a:off x="6048179" y="2317799"/>
                <a:ext cx="2132700" cy="521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𝑟</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𝜃</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𝑟</m:t>
                              </m:r>
                            </m:e>
                            <m:sub>
                              <m:r>
                                <a:rPr lang="en-US" i="0">
                                  <a:latin typeface="Cambria Math" panose="02040503050406030204" pitchFamily="18" charset="0"/>
                                </a:rPr>
                                <m:t>0</m:t>
                              </m:r>
                            </m:sub>
                          </m:sSub>
                        </m:num>
                        <m:den>
                          <m:r>
                            <a:rPr lang="en-US" i="0">
                              <a:latin typeface="Cambria Math" panose="02040503050406030204" pitchFamily="18" charset="0"/>
                            </a:rPr>
                            <m:t>1+</m:t>
                          </m:r>
                          <m:r>
                            <a:rPr lang="en-US" i="1">
                              <a:latin typeface="Cambria Math" panose="02040503050406030204" pitchFamily="18" charset="0"/>
                            </a:rPr>
                            <m:t>𝛼</m:t>
                          </m:r>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𝜃</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0</m:t>
                                  </m:r>
                                </m:sub>
                              </m:sSub>
                            </m:e>
                          </m:d>
                        </m:den>
                      </m:f>
                    </m:oMath>
                  </m:oMathPara>
                </a14:m>
                <a:endParaRPr lang="en-US" dirty="0"/>
              </a:p>
            </p:txBody>
          </p:sp>
        </mc:Choice>
        <mc:Fallback xmlns="">
          <p:sp>
            <p:nvSpPr>
              <p:cNvPr id="8" name="TextBox 7">
                <a:extLst>
                  <a:ext uri="{FF2B5EF4-FFF2-40B4-BE49-F238E27FC236}">
                    <a16:creationId xmlns:a16="http://schemas.microsoft.com/office/drawing/2014/main" id="{54932145-F755-0808-0423-AAB5443F45CF}"/>
                  </a:ext>
                </a:extLst>
              </p:cNvPr>
              <p:cNvSpPr txBox="1">
                <a:spLocks noRot="1" noChangeAspect="1" noMove="1" noResize="1" noEditPoints="1" noAdjustHandles="1" noChangeArrowheads="1" noChangeShapeType="1" noTextEdit="1"/>
              </p:cNvSpPr>
              <p:nvPr/>
            </p:nvSpPr>
            <p:spPr>
              <a:xfrm>
                <a:off x="6048179" y="2317799"/>
                <a:ext cx="2132700" cy="5214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C48B30-3BD2-5C9F-A9C2-13F0669A3BEB}"/>
                  </a:ext>
                </a:extLst>
              </p:cNvPr>
              <p:cNvSpPr txBox="1"/>
              <p:nvPr/>
            </p:nvSpPr>
            <p:spPr>
              <a:xfrm>
                <a:off x="192878" y="3497161"/>
                <a:ext cx="4847161" cy="369332"/>
              </a:xfrm>
              <a:prstGeom prst="rect">
                <a:avLst/>
              </a:prstGeom>
              <a:noFill/>
            </p:spPr>
            <p:txBody>
              <a:bodyPr wrap="none" rtlCol="0">
                <a:spAutoFit/>
              </a:bodyPr>
              <a:lstStyle/>
              <a:p>
                <a:r>
                  <a:rPr lang="en-US" dirty="0"/>
                  <a:t>Arc center calculation using heading direction </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ₙ</m:t>
                    </m:r>
                  </m:oMath>
                </a14:m>
                <a:r>
                  <a:rPr lang="en-US" dirty="0"/>
                  <a:t>: </a:t>
                </a:r>
              </a:p>
            </p:txBody>
          </p:sp>
        </mc:Choice>
        <mc:Fallback xmlns="">
          <p:sp>
            <p:nvSpPr>
              <p:cNvPr id="10" name="TextBox 9">
                <a:extLst>
                  <a:ext uri="{FF2B5EF4-FFF2-40B4-BE49-F238E27FC236}">
                    <a16:creationId xmlns:a16="http://schemas.microsoft.com/office/drawing/2014/main" id="{17C48B30-3BD2-5C9F-A9C2-13F0669A3BEB}"/>
                  </a:ext>
                </a:extLst>
              </p:cNvPr>
              <p:cNvSpPr txBox="1">
                <a:spLocks noRot="1" noChangeAspect="1" noMove="1" noResize="1" noEditPoints="1" noAdjustHandles="1" noChangeArrowheads="1" noChangeShapeType="1" noTextEdit="1"/>
              </p:cNvSpPr>
              <p:nvPr/>
            </p:nvSpPr>
            <p:spPr>
              <a:xfrm>
                <a:off x="192878" y="3497161"/>
                <a:ext cx="4847161" cy="369332"/>
              </a:xfrm>
              <a:prstGeom prst="rect">
                <a:avLst/>
              </a:prstGeom>
              <a:blipFill>
                <a:blip r:embed="rId5"/>
                <a:stretch>
                  <a:fillRect l="-1132" t="-10000" r="-252" b="-2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D78AFEC-24FF-3D89-78B5-E26105E14DC2}"/>
              </a:ext>
            </a:extLst>
          </p:cNvPr>
          <p:cNvSpPr txBox="1"/>
          <p:nvPr/>
        </p:nvSpPr>
        <p:spPr>
          <a:xfrm>
            <a:off x="192878" y="4609467"/>
            <a:ext cx="3783472" cy="369332"/>
          </a:xfrm>
          <a:prstGeom prst="rect">
            <a:avLst/>
          </a:prstGeom>
          <a:noFill/>
        </p:spPr>
        <p:txBody>
          <a:bodyPr wrap="none" rtlCol="0">
            <a:spAutoFit/>
          </a:bodyPr>
          <a:lstStyle/>
          <a:p>
            <a:r>
              <a:rPr lang="en-US" dirty="0"/>
              <a:t>Angle calculation for each curve point: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609E549-54F2-EF50-8EE8-8E1D0328293F}"/>
                  </a:ext>
                </a:extLst>
              </p:cNvPr>
              <p:cNvSpPr txBox="1"/>
              <p:nvPr/>
            </p:nvSpPr>
            <p:spPr>
              <a:xfrm>
                <a:off x="6161878" y="4645010"/>
                <a:ext cx="15344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𝑛</m:t>
                          </m:r>
                        </m:sub>
                      </m:sSub>
                      <m:r>
                        <a:rPr lang="en-US" i="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0" smtClean="0">
                              <a:latin typeface="Cambria Math" panose="02040503050406030204" pitchFamily="18" charset="0"/>
                            </a:rPr>
                            <m:t>ⅆ</m:t>
                          </m:r>
                        </m:e>
                        <m:sub>
                          <m:r>
                            <a:rPr lang="en-US" i="1">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𝑠</m:t>
                      </m:r>
                    </m:oMath>
                  </m:oMathPara>
                </a14:m>
                <a:endParaRPr lang="en-US" dirty="0"/>
              </a:p>
            </p:txBody>
          </p:sp>
        </mc:Choice>
        <mc:Fallback xmlns="">
          <p:sp>
            <p:nvSpPr>
              <p:cNvPr id="13" name="TextBox 12">
                <a:extLst>
                  <a:ext uri="{FF2B5EF4-FFF2-40B4-BE49-F238E27FC236}">
                    <a16:creationId xmlns:a16="http://schemas.microsoft.com/office/drawing/2014/main" id="{7609E549-54F2-EF50-8EE8-8E1D0328293F}"/>
                  </a:ext>
                </a:extLst>
              </p:cNvPr>
              <p:cNvSpPr txBox="1">
                <a:spLocks noRot="1" noChangeAspect="1" noMove="1" noResize="1" noEditPoints="1" noAdjustHandles="1" noChangeArrowheads="1" noChangeShapeType="1" noTextEdit="1"/>
              </p:cNvSpPr>
              <p:nvPr/>
            </p:nvSpPr>
            <p:spPr>
              <a:xfrm>
                <a:off x="6161878" y="4645010"/>
                <a:ext cx="1534458" cy="276999"/>
              </a:xfrm>
              <a:prstGeom prst="rect">
                <a:avLst/>
              </a:prstGeom>
              <a:blipFill>
                <a:blip r:embed="rId6"/>
                <a:stretch>
                  <a:fillRect l="-3571" r="-158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D6D0AAB-DA50-132E-863B-9AF01B1301D9}"/>
                  </a:ext>
                </a:extLst>
              </p:cNvPr>
              <p:cNvSpPr txBox="1"/>
              <p:nvPr/>
            </p:nvSpPr>
            <p:spPr>
              <a:xfrm>
                <a:off x="5428343" y="3125424"/>
                <a:ext cx="4068293" cy="1112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eqAr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eqArr>
                        </m:e>
                      </m:d>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𝑛</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e>
                            <m:e>
                              <m:r>
                                <m:rPr>
                                  <m:sty m:val="p"/>
                                </m:rPr>
                                <a:rPr lang="en-US" b="0" i="0" smtClean="0">
                                  <a:latin typeface="Cambria Math" panose="02040503050406030204" pitchFamily="18" charset="0"/>
                                  <a:ea typeface="Cambria Math" panose="02040503050406030204" pitchFamily="18" charset="0"/>
                                </a:rPr>
                                <m:t>sin</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𝑛</m:t>
                                  </m:r>
                                </m:sub>
                              </m:s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e>
                          </m:eqArr>
                        </m:e>
                      </m:d>
                    </m:oMath>
                  </m:oMathPara>
                </a14:m>
                <a:endParaRPr lang="en-US" dirty="0"/>
              </a:p>
            </p:txBody>
          </p:sp>
        </mc:Choice>
        <mc:Fallback xmlns="">
          <p:sp>
            <p:nvSpPr>
              <p:cNvPr id="14" name="TextBox 13">
                <a:extLst>
                  <a:ext uri="{FF2B5EF4-FFF2-40B4-BE49-F238E27FC236}">
                    <a16:creationId xmlns:a16="http://schemas.microsoft.com/office/drawing/2014/main" id="{FD6D0AAB-DA50-132E-863B-9AF01B1301D9}"/>
                  </a:ext>
                </a:extLst>
              </p:cNvPr>
              <p:cNvSpPr txBox="1">
                <a:spLocks noRot="1" noChangeAspect="1" noMove="1" noResize="1" noEditPoints="1" noAdjustHandles="1" noChangeArrowheads="1" noChangeShapeType="1" noTextEdit="1"/>
              </p:cNvSpPr>
              <p:nvPr/>
            </p:nvSpPr>
            <p:spPr>
              <a:xfrm>
                <a:off x="5428343" y="3125424"/>
                <a:ext cx="4068293" cy="111280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EC300E5-2182-C66F-6483-D82C31007826}"/>
                  </a:ext>
                </a:extLst>
              </p:cNvPr>
              <p:cNvSpPr txBox="1"/>
              <p:nvPr/>
            </p:nvSpPr>
            <p:spPr>
              <a:xfrm>
                <a:off x="5532345" y="5161626"/>
                <a:ext cx="3906133" cy="1112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𝑥</m:t>
                              </m:r>
                            </m:e>
                            <m:e>
                              <m:r>
                                <a:rPr lang="en-US" b="0" i="1" smtClean="0">
                                  <a:latin typeface="Cambria Math" panose="02040503050406030204" pitchFamily="18" charset="0"/>
                                </a:rPr>
                                <m:t>𝑦</m:t>
                              </m:r>
                            </m:e>
                          </m:eqAr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eqArr>
                        </m:e>
                      </m:d>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𝑛</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e>
                            <m:e>
                              <m:r>
                                <m:rPr>
                                  <m:sty m:val="p"/>
                                </m:rPr>
                                <a:rPr lang="en-US" b="0" i="0" smtClean="0">
                                  <a:latin typeface="Cambria Math" panose="02040503050406030204" pitchFamily="18" charset="0"/>
                                  <a:ea typeface="Cambria Math" panose="02040503050406030204" pitchFamily="18" charset="0"/>
                                </a:rPr>
                                <m:t>sin</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𝑛</m:t>
                                  </m:r>
                                </m:sub>
                              </m:s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e>
                          </m:eqArr>
                        </m:e>
                      </m:d>
                    </m:oMath>
                  </m:oMathPara>
                </a14:m>
                <a:endParaRPr lang="en-US" dirty="0"/>
              </a:p>
            </p:txBody>
          </p:sp>
        </mc:Choice>
        <mc:Fallback xmlns="">
          <p:sp>
            <p:nvSpPr>
              <p:cNvPr id="15" name="TextBox 14">
                <a:extLst>
                  <a:ext uri="{FF2B5EF4-FFF2-40B4-BE49-F238E27FC236}">
                    <a16:creationId xmlns:a16="http://schemas.microsoft.com/office/drawing/2014/main" id="{CEC300E5-2182-C66F-6483-D82C31007826}"/>
                  </a:ext>
                </a:extLst>
              </p:cNvPr>
              <p:cNvSpPr txBox="1">
                <a:spLocks noRot="1" noChangeAspect="1" noMove="1" noResize="1" noEditPoints="1" noAdjustHandles="1" noChangeArrowheads="1" noChangeShapeType="1" noTextEdit="1"/>
              </p:cNvSpPr>
              <p:nvPr/>
            </p:nvSpPr>
            <p:spPr>
              <a:xfrm>
                <a:off x="5532345" y="5161626"/>
                <a:ext cx="3906133" cy="1112805"/>
              </a:xfrm>
              <a:prstGeom prst="rect">
                <a:avLst/>
              </a:prstGeom>
              <a:blipFill>
                <a:blip r:embed="rId8"/>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6727371-3588-2C10-B1D0-5D06D9907BC3}"/>
              </a:ext>
            </a:extLst>
          </p:cNvPr>
          <p:cNvSpPr txBox="1"/>
          <p:nvPr/>
        </p:nvSpPr>
        <p:spPr>
          <a:xfrm>
            <a:off x="192878" y="5591521"/>
            <a:ext cx="5491440" cy="369332"/>
          </a:xfrm>
          <a:prstGeom prst="rect">
            <a:avLst/>
          </a:prstGeom>
          <a:noFill/>
        </p:spPr>
        <p:txBody>
          <a:bodyPr wrap="none" rtlCol="0">
            <a:spAutoFit/>
          </a:bodyPr>
          <a:lstStyle/>
          <a:p>
            <a:r>
              <a:rPr lang="en-US" dirty="0"/>
              <a:t>Coordinates computation without numerical integration:</a:t>
            </a:r>
          </a:p>
        </p:txBody>
      </p:sp>
      <p:sp>
        <p:nvSpPr>
          <p:cNvPr id="17" name="Rectangle 16">
            <a:extLst>
              <a:ext uri="{FF2B5EF4-FFF2-40B4-BE49-F238E27FC236}">
                <a16:creationId xmlns:a16="http://schemas.microsoft.com/office/drawing/2014/main" id="{F183CF6F-ACB6-43D9-B7CF-849B1109CF0A}"/>
              </a:ext>
            </a:extLst>
          </p:cNvPr>
          <p:cNvSpPr/>
          <p:nvPr/>
        </p:nvSpPr>
        <p:spPr>
          <a:xfrm>
            <a:off x="9438478" y="2129748"/>
            <a:ext cx="2695364" cy="3910504"/>
          </a:xfrm>
          <a:prstGeom prst="rect">
            <a:avLst/>
          </a:prstGeom>
          <a:solidFill>
            <a:srgbClr val="172435"/>
          </a:solidFill>
          <a:ln>
            <a:solidFill>
              <a:srgbClr val="FFD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65A607-82DB-F386-C66E-E419E61856D0}"/>
                  </a:ext>
                </a:extLst>
              </p:cNvPr>
              <p:cNvSpPr txBox="1"/>
              <p:nvPr/>
            </p:nvSpPr>
            <p:spPr>
              <a:xfrm>
                <a:off x="9390329" y="2597387"/>
                <a:ext cx="2743513" cy="378565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i="1" dirty="0" smtClean="0">
                        <a:solidFill>
                          <a:schemeClr val="bg1"/>
                        </a:solidFill>
                        <a:latin typeface="Cambria Math" panose="02040503050406030204" pitchFamily="18" charset="0"/>
                      </a:rPr>
                      <m:t>𝑟</m:t>
                    </m:r>
                    <m:r>
                      <a:rPr lang="en-US" sz="1600" i="1" dirty="0" smtClean="0">
                        <a:solidFill>
                          <a:schemeClr val="bg1"/>
                        </a:solidFill>
                        <a:latin typeface="Cambria Math" panose="02040503050406030204" pitchFamily="18" charset="0"/>
                      </a:rPr>
                      <m:t>₀</m:t>
                    </m:r>
                  </m:oMath>
                </a14:m>
                <a:r>
                  <a:rPr lang="en-US" sz="1600" dirty="0">
                    <a:solidFill>
                      <a:schemeClr val="bg1"/>
                    </a:solidFill>
                  </a:rPr>
                  <a:t>: initial radius of the curve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14:m>
                  <m:oMath xmlns:m="http://schemas.openxmlformats.org/officeDocument/2006/math">
                    <m:r>
                      <a:rPr lang="en-US" sz="1600" i="1" dirty="0" smtClean="0">
                        <a:solidFill>
                          <a:schemeClr val="bg1"/>
                        </a:solidFill>
                        <a:latin typeface="Cambria Math" panose="02040503050406030204" pitchFamily="18" charset="0"/>
                      </a:rPr>
                      <m:t>𝛼</m:t>
                    </m:r>
                  </m:oMath>
                </a14:m>
                <a:r>
                  <a:rPr lang="en-US" sz="1600" dirty="0">
                    <a:solidFill>
                      <a:schemeClr val="bg1"/>
                    </a:solidFill>
                  </a:rPr>
                  <a:t>: rate of change of the angle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14:m>
                  <m:oMath xmlns:m="http://schemas.openxmlformats.org/officeDocument/2006/math">
                    <m:r>
                      <a:rPr lang="en-US" sz="1600" i="1" dirty="0" smtClean="0">
                        <a:solidFill>
                          <a:schemeClr val="bg1"/>
                        </a:solidFill>
                        <a:latin typeface="Cambria Math" panose="02040503050406030204" pitchFamily="18" charset="0"/>
                      </a:rPr>
                      <m:t>|</m:t>
                    </m:r>
                    <m:r>
                      <a:rPr lang="en-US" sz="1600" i="1" dirty="0" smtClean="0">
                        <a:solidFill>
                          <a:schemeClr val="bg1"/>
                        </a:solidFill>
                        <a:latin typeface="Cambria Math" panose="02040503050406030204" pitchFamily="18" charset="0"/>
                      </a:rPr>
                      <m:t>𝜃</m:t>
                    </m:r>
                    <m:r>
                      <a:rPr lang="en-US" sz="1600" i="1" dirty="0" smtClean="0">
                        <a:solidFill>
                          <a:schemeClr val="bg1"/>
                        </a:solidFill>
                        <a:latin typeface="Cambria Math" panose="02040503050406030204" pitchFamily="18" charset="0"/>
                      </a:rPr>
                      <m:t> − </m:t>
                    </m:r>
                    <m:r>
                      <a:rPr lang="en-US" sz="1600" i="1" dirty="0" smtClean="0">
                        <a:solidFill>
                          <a:schemeClr val="bg1"/>
                        </a:solidFill>
                        <a:latin typeface="Cambria Math" panose="02040503050406030204" pitchFamily="18" charset="0"/>
                      </a:rPr>
                      <m:t>𝜃</m:t>
                    </m:r>
                    <m:r>
                      <a:rPr lang="en-US" sz="1600" i="1" dirty="0" smtClean="0">
                        <a:solidFill>
                          <a:schemeClr val="bg1"/>
                        </a:solidFill>
                        <a:latin typeface="Cambria Math" panose="02040503050406030204" pitchFamily="18" charset="0"/>
                      </a:rPr>
                      <m:t>₀|: </m:t>
                    </m:r>
                  </m:oMath>
                </a14:m>
                <a:r>
                  <a:rPr lang="en-US" sz="1600" dirty="0">
                    <a:solidFill>
                      <a:schemeClr val="bg1"/>
                    </a:solidFill>
                  </a:rPr>
                  <a:t>covered angular distance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14:m>
                  <m:oMath xmlns:m="http://schemas.openxmlformats.org/officeDocument/2006/math">
                    <m:r>
                      <a:rPr lang="el-GR" sz="1600" i="1" dirty="0" smtClean="0">
                        <a:solidFill>
                          <a:schemeClr val="bg1"/>
                        </a:solidFill>
                        <a:latin typeface="Cambria Math" panose="02040503050406030204" pitchFamily="18" charset="0"/>
                      </a:rPr>
                      <m:t>𝜃</m:t>
                    </m:r>
                    <m:r>
                      <a:rPr lang="en-US" sz="1600" i="1" dirty="0">
                        <a:solidFill>
                          <a:schemeClr val="bg1"/>
                        </a:solidFill>
                        <a:latin typeface="Cambria Math" panose="02040503050406030204" pitchFamily="18" charset="0"/>
                      </a:rPr>
                      <m:t>ₙ</m:t>
                    </m:r>
                  </m:oMath>
                </a14:m>
                <a:r>
                  <a:rPr lang="en-US" sz="1600" dirty="0">
                    <a:solidFill>
                      <a:schemeClr val="bg1"/>
                    </a:solidFill>
                  </a:rPr>
                  <a:t>: current heading angle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14:m>
                  <m:oMath xmlns:m="http://schemas.openxmlformats.org/officeDocument/2006/math">
                    <m:r>
                      <a:rPr lang="en-US" sz="1600" i="1" dirty="0" smtClean="0">
                        <a:solidFill>
                          <a:schemeClr val="bg1"/>
                        </a:solidFill>
                        <a:latin typeface="Cambria Math" panose="02040503050406030204" pitchFamily="18" charset="0"/>
                      </a:rPr>
                      <m:t>𝑠</m:t>
                    </m:r>
                  </m:oMath>
                </a14:m>
                <a:r>
                  <a:rPr lang="en-US" sz="1600" dirty="0">
                    <a:solidFill>
                      <a:schemeClr val="bg1"/>
                    </a:solidFill>
                  </a:rPr>
                  <a:t>: distance along the curve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p:txBody>
          </p:sp>
        </mc:Choice>
        <mc:Fallback xmlns="">
          <p:sp>
            <p:nvSpPr>
              <p:cNvPr id="18" name="TextBox 17">
                <a:extLst>
                  <a:ext uri="{FF2B5EF4-FFF2-40B4-BE49-F238E27FC236}">
                    <a16:creationId xmlns:a16="http://schemas.microsoft.com/office/drawing/2014/main" id="{9665A607-82DB-F386-C66E-E419E61856D0}"/>
                  </a:ext>
                </a:extLst>
              </p:cNvPr>
              <p:cNvSpPr txBox="1">
                <a:spLocks noRot="1" noChangeAspect="1" noMove="1" noResize="1" noEditPoints="1" noAdjustHandles="1" noChangeArrowheads="1" noChangeShapeType="1" noTextEdit="1"/>
              </p:cNvSpPr>
              <p:nvPr/>
            </p:nvSpPr>
            <p:spPr>
              <a:xfrm>
                <a:off x="9390329" y="2597387"/>
                <a:ext cx="2743513" cy="3785652"/>
              </a:xfrm>
              <a:prstGeom prst="rect">
                <a:avLst/>
              </a:prstGeom>
              <a:blipFill>
                <a:blip r:embed="rId9"/>
                <a:stretch>
                  <a:fillRect l="-889" t="-483" r="-44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9F693D7-C2ED-472A-BC59-AC38AF668D20}"/>
              </a:ext>
            </a:extLst>
          </p:cNvPr>
          <p:cNvSpPr txBox="1"/>
          <p:nvPr/>
        </p:nvSpPr>
        <p:spPr>
          <a:xfrm>
            <a:off x="10165134" y="2154061"/>
            <a:ext cx="1249316" cy="369332"/>
          </a:xfrm>
          <a:prstGeom prst="rect">
            <a:avLst/>
          </a:prstGeom>
          <a:noFill/>
        </p:spPr>
        <p:txBody>
          <a:bodyPr wrap="none" rtlCol="0">
            <a:spAutoFit/>
          </a:bodyPr>
          <a:lstStyle/>
          <a:p>
            <a:r>
              <a:rPr lang="en-US" dirty="0">
                <a:solidFill>
                  <a:srgbClr val="C00000"/>
                </a:solidFill>
              </a:rPr>
              <a:t>Parameters</a:t>
            </a:r>
          </a:p>
        </p:txBody>
      </p:sp>
    </p:spTree>
    <p:extLst>
      <p:ext uri="{BB962C8B-B14F-4D97-AF65-F5344CB8AC3E}">
        <p14:creationId xmlns:p14="http://schemas.microsoft.com/office/powerpoint/2010/main" val="4141889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485074"/>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sp>
        <p:nvSpPr>
          <p:cNvPr id="2" name="Rettangolo 1"/>
          <p:cNvSpPr/>
          <p:nvPr/>
        </p:nvSpPr>
        <p:spPr>
          <a:xfrm>
            <a:off x="14286" y="6522320"/>
            <a:ext cx="12067786" cy="307777"/>
          </a:xfrm>
          <a:prstGeom prst="rect">
            <a:avLst/>
          </a:prstGeom>
        </p:spPr>
        <p:txBody>
          <a:bodyPr wrap="square">
            <a:spAutoFit/>
          </a:bodyPr>
          <a:lstStyle/>
          <a:p>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400" smtClean="0">
                <a:solidFill>
                  <a:srgbClr val="162230"/>
                </a:solidFill>
                <a:latin typeface="Century Gothic"/>
                <a:cs typeface="Century Gothic"/>
              </a:rPr>
              <a:pPr algn="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a:t>
            </a:fld>
            <a:r>
              <a:rPr lang="it-IT" sz="1400" dirty="0">
                <a:solidFill>
                  <a:srgbClr val="162230"/>
                </a:solidFill>
                <a:latin typeface="Century Gothic"/>
                <a:cs typeface="Century Gothic"/>
              </a:rPr>
              <a:t>/28</a:t>
            </a:r>
          </a:p>
        </p:txBody>
      </p:sp>
      <p:pic>
        <p:nvPicPr>
          <p:cNvPr id="4" name="Immagine 3" descr="banner.png">
            <a:extLst>
              <a:ext uri="{FF2B5EF4-FFF2-40B4-BE49-F238E27FC236}">
                <a16:creationId xmlns:a16="http://schemas.microsoft.com/office/drawing/2014/main" id="{310301CB-A57C-36EE-CC6E-CBBB54A75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8" name="Rectangle 7">
            <a:extLst>
              <a:ext uri="{FF2B5EF4-FFF2-40B4-BE49-F238E27FC236}">
                <a16:creationId xmlns:a16="http://schemas.microsoft.com/office/drawing/2014/main" id="{47BB9A09-70FA-729F-B77F-DD023DD7FD85}"/>
              </a:ext>
            </a:extLst>
          </p:cNvPr>
          <p:cNvSpPr/>
          <p:nvPr/>
        </p:nvSpPr>
        <p:spPr>
          <a:xfrm>
            <a:off x="111616" y="1081813"/>
            <a:ext cx="11970456" cy="584775"/>
          </a:xfrm>
          <a:prstGeom prst="rect">
            <a:avLst/>
          </a:prstGeom>
        </p:spPr>
        <p:txBody>
          <a:bodyPr wrap="square">
            <a:spAutoFit/>
          </a:bodyPr>
          <a:lstStyle/>
          <a:p>
            <a:pPr>
              <a:spcAft>
                <a:spcPts val="600"/>
              </a:spcAft>
            </a:pPr>
            <a:r>
              <a:rPr lang="it-IT" sz="3200" dirty="0" err="1">
                <a:solidFill>
                  <a:srgbClr val="971720"/>
                </a:solidFill>
                <a:latin typeface="Century Gothic"/>
                <a:cs typeface="Century Gothic"/>
              </a:rPr>
              <a:t>Navigation</a:t>
            </a:r>
            <a:r>
              <a:rPr lang="it-IT" sz="3200" dirty="0">
                <a:solidFill>
                  <a:srgbClr val="971720"/>
                </a:solidFill>
                <a:latin typeface="Century Gothic"/>
                <a:cs typeface="Century Gothic"/>
              </a:rPr>
              <a:t> planning: B</a:t>
            </a:r>
            <a:r>
              <a:rPr lang="en-US" sz="3200" dirty="0" err="1">
                <a:solidFill>
                  <a:srgbClr val="971720"/>
                </a:solidFill>
                <a:latin typeface="Century Gothic"/>
              </a:rPr>
              <a:t>ézier</a:t>
            </a:r>
            <a:r>
              <a:rPr lang="en-US" sz="3200" dirty="0">
                <a:solidFill>
                  <a:srgbClr val="971720"/>
                </a:solidFill>
                <a:latin typeface="Century Gothic"/>
              </a:rPr>
              <a:t> termination</a:t>
            </a:r>
            <a:r>
              <a:rPr lang="it-IT" sz="3200" dirty="0">
                <a:solidFill>
                  <a:srgbClr val="971720"/>
                </a:solidFill>
                <a:latin typeface="Century Gothic"/>
                <a:cs typeface="Century Gothic"/>
              </a:rPr>
              <a:t> </a:t>
            </a:r>
          </a:p>
        </p:txBody>
      </p:sp>
      <p:sp>
        <p:nvSpPr>
          <p:cNvPr id="10" name="TextBox 9">
            <a:extLst>
              <a:ext uri="{FF2B5EF4-FFF2-40B4-BE49-F238E27FC236}">
                <a16:creationId xmlns:a16="http://schemas.microsoft.com/office/drawing/2014/main" id="{8BB7EEA8-EC11-1A81-2FA6-A28012E2EF3C}"/>
              </a:ext>
            </a:extLst>
          </p:cNvPr>
          <p:cNvSpPr txBox="1"/>
          <p:nvPr/>
        </p:nvSpPr>
        <p:spPr>
          <a:xfrm>
            <a:off x="111616" y="1703834"/>
            <a:ext cx="7940507" cy="369332"/>
          </a:xfrm>
          <a:prstGeom prst="rect">
            <a:avLst/>
          </a:prstGeom>
          <a:noFill/>
        </p:spPr>
        <p:txBody>
          <a:bodyPr wrap="none" rtlCol="0">
            <a:spAutoFit/>
          </a:bodyPr>
          <a:lstStyle/>
          <a:p>
            <a:r>
              <a:rPr lang="en-US" b="1" dirty="0"/>
              <a:t>Problem: </a:t>
            </a:r>
            <a:r>
              <a:rPr lang="en-US" dirty="0"/>
              <a:t>radius might become too small at curve end, creating infeasible curvature</a:t>
            </a:r>
          </a:p>
        </p:txBody>
      </p:sp>
      <p:sp>
        <p:nvSpPr>
          <p:cNvPr id="15" name="TextBox 14">
            <a:extLst>
              <a:ext uri="{FF2B5EF4-FFF2-40B4-BE49-F238E27FC236}">
                <a16:creationId xmlns:a16="http://schemas.microsoft.com/office/drawing/2014/main" id="{612A1D55-01B4-27CD-E6CD-50E4759E7F83}"/>
              </a:ext>
            </a:extLst>
          </p:cNvPr>
          <p:cNvSpPr txBox="1"/>
          <p:nvPr/>
        </p:nvSpPr>
        <p:spPr>
          <a:xfrm>
            <a:off x="111616" y="2110412"/>
            <a:ext cx="4505849" cy="369332"/>
          </a:xfrm>
          <a:prstGeom prst="rect">
            <a:avLst/>
          </a:prstGeom>
          <a:noFill/>
        </p:spPr>
        <p:txBody>
          <a:bodyPr wrap="none" rtlCol="0">
            <a:spAutoFit/>
          </a:bodyPr>
          <a:lstStyle/>
          <a:p>
            <a:r>
              <a:rPr lang="en-US" b="1" dirty="0"/>
              <a:t>Solution: </a:t>
            </a:r>
            <a:r>
              <a:rPr lang="en-US" dirty="0"/>
              <a:t>terminate with a cubic </a:t>
            </a:r>
            <a:r>
              <a:rPr lang="en-US" dirty="0" err="1"/>
              <a:t>Bézier</a:t>
            </a:r>
            <a:r>
              <a:rPr lang="en-US" dirty="0"/>
              <a:t> curve</a:t>
            </a:r>
          </a:p>
        </p:txBody>
      </p:sp>
      <p:sp>
        <p:nvSpPr>
          <p:cNvPr id="17" name="TextBox 16">
            <a:extLst>
              <a:ext uri="{FF2B5EF4-FFF2-40B4-BE49-F238E27FC236}">
                <a16:creationId xmlns:a16="http://schemas.microsoft.com/office/drawing/2014/main" id="{EF3EC27D-317D-91F3-710E-A4812EC9E622}"/>
              </a:ext>
            </a:extLst>
          </p:cNvPr>
          <p:cNvSpPr txBox="1"/>
          <p:nvPr/>
        </p:nvSpPr>
        <p:spPr>
          <a:xfrm>
            <a:off x="261257" y="2812534"/>
            <a:ext cx="2862002" cy="369332"/>
          </a:xfrm>
          <a:prstGeom prst="rect">
            <a:avLst/>
          </a:prstGeom>
          <a:noFill/>
        </p:spPr>
        <p:txBody>
          <a:bodyPr wrap="none" rtlCol="0">
            <a:spAutoFit/>
          </a:bodyPr>
          <a:lstStyle/>
          <a:p>
            <a:r>
              <a:rPr lang="en-US" dirty="0"/>
              <a:t>Cubic </a:t>
            </a:r>
            <a:r>
              <a:rPr lang="en-US" dirty="0" err="1"/>
              <a:t>Bézier</a:t>
            </a:r>
            <a:r>
              <a:rPr lang="en-US" dirty="0"/>
              <a:t> curve equation: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76F958F-40A6-9CFC-A030-53516E4622CC}"/>
                  </a:ext>
                </a:extLst>
              </p:cNvPr>
              <p:cNvSpPr txBox="1"/>
              <p:nvPr/>
            </p:nvSpPr>
            <p:spPr>
              <a:xfrm>
                <a:off x="3407228" y="2858700"/>
                <a:ext cx="57828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𝑡</m:t>
                              </m:r>
                            </m:e>
                          </m:d>
                        </m:e>
                        <m:sup>
                          <m:r>
                            <a:rPr lang="en-US" i="0">
                              <a:latin typeface="Cambria Math" panose="02040503050406030204" pitchFamily="18" charset="0"/>
                            </a:rPr>
                            <m:t>3</m:t>
                          </m:r>
                        </m:sup>
                      </m:sSup>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1" i="0">
                              <a:latin typeface="Cambria Math" panose="02040503050406030204" pitchFamily="18" charset="0"/>
                            </a:rPr>
                            <m:t>𝟎</m:t>
                          </m:r>
                        </m:sub>
                      </m:sSub>
                      <m:r>
                        <a:rPr lang="en-US" i="0">
                          <a:latin typeface="Cambria Math" panose="02040503050406030204" pitchFamily="18" charset="0"/>
                        </a:rPr>
                        <m:t>+3</m:t>
                      </m:r>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𝑡</m:t>
                              </m:r>
                            </m:e>
                          </m:d>
                        </m:e>
                        <m:sup>
                          <m:r>
                            <a:rPr lang="en-US" i="0">
                              <a:latin typeface="Cambria Math" panose="02040503050406030204" pitchFamily="18" charset="0"/>
                            </a:rPr>
                            <m:t>2</m:t>
                          </m:r>
                        </m:sup>
                      </m:sSup>
                      <m:r>
                        <a:rPr lang="en-US" i="1">
                          <a:latin typeface="Cambria Math" panose="02040503050406030204" pitchFamily="18" charset="0"/>
                        </a:rPr>
                        <m:t>𝑡</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1" i="0">
                              <a:latin typeface="Cambria Math" panose="02040503050406030204" pitchFamily="18" charset="0"/>
                            </a:rPr>
                            <m:t>𝟏</m:t>
                          </m:r>
                        </m:sub>
                      </m:sSub>
                      <m:r>
                        <a:rPr lang="en-US" i="0">
                          <a:latin typeface="Cambria Math" panose="02040503050406030204" pitchFamily="18" charset="0"/>
                        </a:rPr>
                        <m:t>+3</m:t>
                      </m:r>
                      <m:d>
                        <m:dPr>
                          <m:ctrlPr>
                            <a:rPr lang="en-US" i="1">
                              <a:solidFill>
                                <a:srgbClr val="836967"/>
                              </a:solidFill>
                              <a:latin typeface="Cambria Math" panose="02040503050406030204" pitchFamily="18" charset="0"/>
                            </a:rPr>
                          </m:ctrlPr>
                        </m:dPr>
                        <m:e>
                          <m:r>
                            <a:rPr lang="en-US" i="0">
                              <a:latin typeface="Cambria Math" panose="02040503050406030204" pitchFamily="18" charset="0"/>
                            </a:rPr>
                            <m:t>1−</m:t>
                          </m:r>
                          <m:r>
                            <a:rPr lang="en-US" i="1">
                              <a:latin typeface="Cambria Math" panose="02040503050406030204" pitchFamily="18" charset="0"/>
                            </a:rPr>
                            <m:t>𝑡</m:t>
                          </m:r>
                        </m:e>
                      </m:d>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𝑡</m:t>
                          </m:r>
                        </m:e>
                        <m:sup>
                          <m:r>
                            <a:rPr lang="en-US" i="0">
                              <a:latin typeface="Cambria Math" panose="02040503050406030204" pitchFamily="18" charset="0"/>
                            </a:rPr>
                            <m:t>2</m:t>
                          </m:r>
                        </m:sup>
                      </m:sSup>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1" i="0">
                              <a:latin typeface="Cambria Math" panose="02040503050406030204" pitchFamily="18" charset="0"/>
                            </a:rPr>
                            <m:t>𝟐</m:t>
                          </m:r>
                        </m:sub>
                      </m:sSub>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𝑡</m:t>
                          </m:r>
                        </m:e>
                        <m:sup>
                          <m:r>
                            <a:rPr lang="en-US" i="0">
                              <a:latin typeface="Cambria Math" panose="02040503050406030204" pitchFamily="18" charset="0"/>
                            </a:rPr>
                            <m:t>3</m:t>
                          </m:r>
                        </m:sup>
                      </m:sSup>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1" i="0">
                              <a:latin typeface="Cambria Math" panose="02040503050406030204" pitchFamily="18" charset="0"/>
                            </a:rPr>
                            <m:t>𝟑</m:t>
                          </m:r>
                        </m:sub>
                      </m:sSub>
                    </m:oMath>
                  </m:oMathPara>
                </a14:m>
                <a:endParaRPr lang="en-US" b="1" dirty="0"/>
              </a:p>
            </p:txBody>
          </p:sp>
        </mc:Choice>
        <mc:Fallback xmlns="">
          <p:sp>
            <p:nvSpPr>
              <p:cNvPr id="18" name="TextBox 17">
                <a:extLst>
                  <a:ext uri="{FF2B5EF4-FFF2-40B4-BE49-F238E27FC236}">
                    <a16:creationId xmlns:a16="http://schemas.microsoft.com/office/drawing/2014/main" id="{976F958F-40A6-9CFC-A030-53516E4622CC}"/>
                  </a:ext>
                </a:extLst>
              </p:cNvPr>
              <p:cNvSpPr txBox="1">
                <a:spLocks noRot="1" noChangeAspect="1" noMove="1" noResize="1" noEditPoints="1" noAdjustHandles="1" noChangeArrowheads="1" noChangeShapeType="1" noTextEdit="1"/>
              </p:cNvSpPr>
              <p:nvPr/>
            </p:nvSpPr>
            <p:spPr>
              <a:xfrm>
                <a:off x="3407228" y="2858700"/>
                <a:ext cx="5782865" cy="276999"/>
              </a:xfrm>
              <a:prstGeom prst="rect">
                <a:avLst/>
              </a:prstGeom>
              <a:blipFill>
                <a:blip r:embed="rId4"/>
                <a:stretch>
                  <a:fillRect l="-527" t="-4444"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E67752-A61E-9FCE-D709-4BCD5B73CFE9}"/>
                  </a:ext>
                </a:extLst>
              </p:cNvPr>
              <p:cNvSpPr txBox="1"/>
              <p:nvPr/>
            </p:nvSpPr>
            <p:spPr>
              <a:xfrm>
                <a:off x="9945914" y="2858700"/>
                <a:ext cx="1009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0</m:t>
                      </m:r>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≤1</m:t>
                      </m:r>
                    </m:oMath>
                  </m:oMathPara>
                </a14:m>
                <a:endParaRPr lang="en-US" dirty="0"/>
              </a:p>
            </p:txBody>
          </p:sp>
        </mc:Choice>
        <mc:Fallback xmlns="">
          <p:sp>
            <p:nvSpPr>
              <p:cNvPr id="19" name="TextBox 18">
                <a:extLst>
                  <a:ext uri="{FF2B5EF4-FFF2-40B4-BE49-F238E27FC236}">
                    <a16:creationId xmlns:a16="http://schemas.microsoft.com/office/drawing/2014/main" id="{19E67752-A61E-9FCE-D709-4BCD5B73CFE9}"/>
                  </a:ext>
                </a:extLst>
              </p:cNvPr>
              <p:cNvSpPr txBox="1">
                <a:spLocks noRot="1" noChangeAspect="1" noMove="1" noResize="1" noEditPoints="1" noAdjustHandles="1" noChangeArrowheads="1" noChangeShapeType="1" noTextEdit="1"/>
              </p:cNvSpPr>
              <p:nvPr/>
            </p:nvSpPr>
            <p:spPr>
              <a:xfrm>
                <a:off x="9945914" y="2858700"/>
                <a:ext cx="1009122" cy="276999"/>
              </a:xfrm>
              <a:prstGeom prst="rect">
                <a:avLst/>
              </a:prstGeom>
              <a:blipFill>
                <a:blip r:embed="rId5"/>
                <a:stretch>
                  <a:fillRect l="-5455" r="-5455" b="-1111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65AC78D2-BAB6-3B64-7409-C01F01A82CD0}"/>
              </a:ext>
            </a:extLst>
          </p:cNvPr>
          <p:cNvSpPr txBox="1"/>
          <p:nvPr/>
        </p:nvSpPr>
        <p:spPr>
          <a:xfrm>
            <a:off x="261257" y="3584182"/>
            <a:ext cx="2535887" cy="369332"/>
          </a:xfrm>
          <a:prstGeom prst="rect">
            <a:avLst/>
          </a:prstGeom>
          <a:noFill/>
        </p:spPr>
        <p:txBody>
          <a:bodyPr wrap="none" rtlCol="0">
            <a:spAutoFit/>
          </a:bodyPr>
          <a:lstStyle/>
          <a:p>
            <a:r>
              <a:rPr lang="en-US"/>
              <a:t>Control points definition:</a:t>
            </a:r>
          </a:p>
        </p:txBody>
      </p:sp>
      <mc:AlternateContent xmlns:mc="http://schemas.openxmlformats.org/markup-compatibility/2006" xmlns:a14="http://schemas.microsoft.com/office/drawing/2010/main">
        <mc:Choice Requires="a14">
          <p:sp>
            <p:nvSpPr>
              <p:cNvPr id="22" name="Rectangle 1">
                <a:extLst>
                  <a:ext uri="{FF2B5EF4-FFF2-40B4-BE49-F238E27FC236}">
                    <a16:creationId xmlns:a16="http://schemas.microsoft.com/office/drawing/2014/main" id="{D1A9AD0A-DCFC-324E-0454-DB40092BF34A}"/>
                  </a:ext>
                </a:extLst>
              </p:cNvPr>
              <p:cNvSpPr>
                <a:spLocks noChangeArrowheads="1"/>
              </p:cNvSpPr>
              <p:nvPr/>
            </p:nvSpPr>
            <p:spPr bwMode="auto">
              <a:xfrm rot="10800000" flipV="1">
                <a:off x="261257" y="4074793"/>
                <a:ext cx="6753850" cy="17543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14:m>
                  <m:oMath xmlns:m="http://schemas.openxmlformats.org/officeDocument/2006/math">
                    <m:r>
                      <a:rPr kumimoji="0" lang="en-US" altLang="en-US" sz="1800" b="1" i="1" u="none" strike="noStrike" cap="none" normalizeH="0" baseline="0" dirty="0" smtClean="0">
                        <a:ln>
                          <a:noFill/>
                        </a:ln>
                        <a:solidFill>
                          <a:schemeClr val="tx1"/>
                        </a:solidFill>
                        <a:effectLst/>
                        <a:latin typeface="Cambria Math" panose="02040503050406030204" pitchFamily="18" charset="0"/>
                      </a:rPr>
                      <m:t>𝑷</m:t>
                    </m:r>
                    <m:r>
                      <a:rPr kumimoji="0" lang="en-US" altLang="en-US" sz="1800" b="1" i="1" u="none" strike="noStrike" cap="none" normalizeH="0" baseline="0" dirty="0" smtClean="0">
                        <a:ln>
                          <a:noFill/>
                        </a:ln>
                        <a:solidFill>
                          <a:schemeClr val="tx1"/>
                        </a:solidFill>
                        <a:effectLst/>
                        <a:latin typeface="Cambria Math" panose="02040503050406030204" pitchFamily="18" charset="0"/>
                      </a:rPr>
                      <m:t>₀:  </m:t>
                    </m:r>
                  </m:oMath>
                </a14:m>
                <a:r>
                  <a:rPr kumimoji="0" lang="en-US" altLang="en-US" sz="1800" b="0" i="0" u="none" strike="noStrike" cap="none" normalizeH="0" baseline="0" dirty="0">
                    <a:ln>
                      <a:noFill/>
                    </a:ln>
                    <a:solidFill>
                      <a:schemeClr val="tx1"/>
                    </a:solidFill>
                    <a:effectLst/>
                    <a:latin typeface="Arial" panose="020B0604020202020204" pitchFamily="34" charset="0"/>
                  </a:rPr>
                  <a:t>start point (coincides with last point of pseudo-</a:t>
                </a:r>
                <a:r>
                  <a:rPr kumimoji="0" lang="en-US" altLang="en-US" sz="1800" b="0" i="0" u="none" strike="noStrike" cap="none" normalizeH="0" baseline="0" dirty="0" err="1">
                    <a:ln>
                      <a:noFill/>
                    </a:ln>
                    <a:solidFill>
                      <a:schemeClr val="tx1"/>
                    </a:solidFill>
                    <a:effectLst/>
                    <a:latin typeface="Arial" panose="020B0604020202020204" pitchFamily="34" charset="0"/>
                  </a:rPr>
                  <a:t>clothoid</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14:m>
                  <m:oMath xmlns:m="http://schemas.openxmlformats.org/officeDocument/2006/math">
                    <m:r>
                      <a:rPr kumimoji="0" lang="en-US" altLang="en-US" sz="1800" b="1" i="1" u="none" strike="noStrike" cap="none" normalizeH="0" baseline="0" dirty="0" smtClean="0">
                        <a:ln>
                          <a:noFill/>
                        </a:ln>
                        <a:solidFill>
                          <a:schemeClr val="tx1"/>
                        </a:solidFill>
                        <a:effectLst/>
                        <a:latin typeface="Cambria Math" panose="02040503050406030204" pitchFamily="18" charset="0"/>
                      </a:rPr>
                      <m:t>𝑷</m:t>
                    </m:r>
                    <m:r>
                      <a:rPr kumimoji="0" lang="en-US" altLang="en-US" sz="1800" b="1" i="1" u="none" strike="noStrike" cap="none" normalizeH="0" baseline="0" dirty="0" smtClean="0">
                        <a:ln>
                          <a:noFill/>
                        </a:ln>
                        <a:solidFill>
                          <a:schemeClr val="tx1"/>
                        </a:solidFill>
                        <a:effectLst/>
                        <a:latin typeface="Cambria Math" panose="02040503050406030204" pitchFamily="18" charset="0"/>
                      </a:rPr>
                      <m:t>₁, </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𝑷</m:t>
                    </m:r>
                    <m:r>
                      <a:rPr kumimoji="0" lang="en-US" altLang="en-US" sz="1800" b="1" i="1" u="none" strike="noStrike" cap="none" normalizeH="0" baseline="0" dirty="0" smtClean="0">
                        <a:ln>
                          <a:noFill/>
                        </a:ln>
                        <a:solidFill>
                          <a:schemeClr val="tx1"/>
                        </a:solidFill>
                        <a:effectLst/>
                        <a:latin typeface="Cambria Math" panose="02040503050406030204" pitchFamily="18" charset="0"/>
                      </a:rPr>
                      <m:t>₂:  </m:t>
                    </m:r>
                  </m:oMath>
                </a14:m>
                <a:r>
                  <a:rPr kumimoji="0" lang="en-US" altLang="en-US" sz="1800" b="0" i="0" u="none" strike="noStrike" cap="none" normalizeH="0" baseline="0" dirty="0">
                    <a:ln>
                      <a:noFill/>
                    </a:ln>
                    <a:solidFill>
                      <a:schemeClr val="tx1"/>
                    </a:solidFill>
                    <a:effectLst/>
                    <a:latin typeface="Arial" panose="020B0604020202020204" pitchFamily="34" charset="0"/>
                  </a:rPr>
                  <a:t>intermediate control points shaping curve trajectory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lang="en-US" altLang="en-US" dirty="0">
                  <a:latin typeface="Arial" panose="020B0604020202020204" pitchFamily="34" charset="0"/>
                </a:endParaRPr>
              </a:p>
              <a:p>
                <a:pPr marL="285750" indent="-285750" defTabSz="914400" eaLnBrk="0" fontAlgn="base" hangingPunct="0">
                  <a:spcBef>
                    <a:spcPct val="0"/>
                  </a:spcBef>
                  <a:spcAft>
                    <a:spcPct val="0"/>
                  </a:spcAft>
                  <a:buFont typeface="Wingdings" panose="05000000000000000000" pitchFamily="2" charset="2"/>
                  <a:buChar char="v"/>
                </a:pPr>
                <a14:m>
                  <m:oMath xmlns:m="http://schemas.openxmlformats.org/officeDocument/2006/math">
                    <m:r>
                      <a:rPr kumimoji="0" lang="en-US" altLang="en-US" sz="1800" b="1" i="1" u="none" strike="noStrike" cap="none" normalizeH="0" baseline="0" dirty="0" smtClean="0">
                        <a:ln>
                          <a:noFill/>
                        </a:ln>
                        <a:solidFill>
                          <a:schemeClr val="tx1"/>
                        </a:solidFill>
                        <a:effectLst/>
                        <a:latin typeface="Cambria Math" panose="02040503050406030204" pitchFamily="18" charset="0"/>
                      </a:rPr>
                      <m:t>𝑷</m:t>
                    </m:r>
                    <m:r>
                      <a:rPr kumimoji="0" lang="en-US" altLang="en-US" sz="1800" b="1" i="1" u="none" strike="noStrike" cap="none" normalizeH="0" baseline="0" dirty="0" smtClean="0">
                        <a:ln>
                          <a:noFill/>
                        </a:ln>
                        <a:solidFill>
                          <a:schemeClr val="tx1"/>
                        </a:solidFill>
                        <a:effectLst/>
                        <a:latin typeface="Cambria Math" panose="02040503050406030204" pitchFamily="18" charset="0"/>
                      </a:rPr>
                      <m:t>₃:  </m:t>
                    </m:r>
                  </m:oMath>
                </a14:m>
                <a:r>
                  <a:rPr kumimoji="0" lang="en-US" altLang="en-US" sz="1800" b="0" i="0" u="none" strike="noStrike" cap="none" normalizeH="0" baseline="0" dirty="0">
                    <a:ln>
                      <a:noFill/>
                    </a:ln>
                    <a:solidFill>
                      <a:schemeClr val="tx1"/>
                    </a:solidFill>
                    <a:effectLst/>
                    <a:latin typeface="Arial" panose="020B0604020202020204" pitchFamily="34" charset="0"/>
                  </a:rPr>
                  <a:t>target point (the sampled random point)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mc:Choice>
        <mc:Fallback xmlns="">
          <p:sp>
            <p:nvSpPr>
              <p:cNvPr id="22" name="Rectangle 1">
                <a:extLst>
                  <a:ext uri="{FF2B5EF4-FFF2-40B4-BE49-F238E27FC236}">
                    <a16:creationId xmlns:a16="http://schemas.microsoft.com/office/drawing/2014/main" id="{D1A9AD0A-DCFC-324E-0454-DB40092BF34A}"/>
                  </a:ext>
                </a:extLst>
              </p:cNvPr>
              <p:cNvSpPr>
                <a:spLocks noRot="1" noChangeAspect="1" noMove="1" noResize="1" noEditPoints="1" noAdjustHandles="1" noChangeArrowheads="1" noChangeShapeType="1" noTextEdit="1"/>
              </p:cNvSpPr>
              <p:nvPr/>
            </p:nvSpPr>
            <p:spPr bwMode="auto">
              <a:xfrm rot="10800000" flipV="1">
                <a:off x="261257" y="4074793"/>
                <a:ext cx="6753850" cy="1754326"/>
              </a:xfrm>
              <a:prstGeom prst="rect">
                <a:avLst/>
              </a:prstGeom>
              <a:blipFill>
                <a:blip r:embed="rId6"/>
                <a:stretch>
                  <a:fillRect l="-632" t="-13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26" name="Picture 25" descr="A diagram of a curve and a red line&#10;&#10;AI-generated content may be incorrect.">
            <a:extLst>
              <a:ext uri="{FF2B5EF4-FFF2-40B4-BE49-F238E27FC236}">
                <a16:creationId xmlns:a16="http://schemas.microsoft.com/office/drawing/2014/main" id="{49C270C3-86ED-E65D-B545-C8995C7C51E7}"/>
              </a:ext>
            </a:extLst>
          </p:cNvPr>
          <p:cNvPicPr>
            <a:picLocks noChangeAspect="1"/>
          </p:cNvPicPr>
          <p:nvPr/>
        </p:nvPicPr>
        <p:blipFill>
          <a:blip r:embed="rId7"/>
          <a:stretch>
            <a:fillRect/>
          </a:stretch>
        </p:blipFill>
        <p:spPr>
          <a:xfrm>
            <a:off x="7504168" y="3921233"/>
            <a:ext cx="3371850" cy="1352550"/>
          </a:xfrm>
          <a:prstGeom prst="rect">
            <a:avLst/>
          </a:prstGeom>
        </p:spPr>
      </p:pic>
    </p:spTree>
    <p:extLst>
      <p:ext uri="{BB962C8B-B14F-4D97-AF65-F5344CB8AC3E}">
        <p14:creationId xmlns:p14="http://schemas.microsoft.com/office/powerpoint/2010/main" val="183036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7380</TotalTime>
  <Words>2024</Words>
  <Application>Microsoft Office PowerPoint</Application>
  <PresentationFormat>Widescreen</PresentationFormat>
  <Paragraphs>389</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CMMI10</vt:lpstr>
      <vt:lpstr>CMMI7</vt:lpstr>
      <vt:lpstr>CMR10</vt:lpstr>
      <vt:lpstr>Arial</vt:lpstr>
      <vt:lpstr>Calibri</vt:lpstr>
      <vt:lpstr>Cambria Math</vt:lpstr>
      <vt:lpstr>Century Gothic</vt:lpstr>
      <vt:lpstr>Wingdings</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Università degli Studi Federico II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di studi in Ingegneria dell'Automazione</dc:title>
  <dc:subject>Presentazione</dc:subject>
  <dc:creator>Bruno Siciliano</dc:creator>
  <cp:lastModifiedBy>Antonio Manzoni</cp:lastModifiedBy>
  <cp:revision>308</cp:revision>
  <dcterms:created xsi:type="dcterms:W3CDTF">2013-09-05T14:27:33Z</dcterms:created>
  <dcterms:modified xsi:type="dcterms:W3CDTF">2025-04-06T14:09:16Z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2023-11-17T08:23:44Z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1b2aca62-0698-4b4b-8806-f5e797c31212</vt:lpwstr>
  </property>
  <property fmtid="{D5CDD505-2E9C-101B-9397-08002B2CF9AE}" pid="8" name="MSIP_Label_2ad0b24d-6422-44b0-b3de-abb3a9e8c81a_ContentBits">
    <vt:lpwstr>0</vt:lpwstr>
  </property>
  <property fmtid="{D5CDD505-2E9C-101B-9397-08002B2CF9AE}" pid="9" name="MSIP_Label_defa4170-0d19-0005-0004-bc88714345d2_Enabled">
    <vt:lpwstr>true</vt:lpwstr>
  </property>
  <property fmtid="{D5CDD505-2E9C-101B-9397-08002B2CF9AE}" pid="10" name="MSIP_Label_defa4170-0d19-0005-0004-bc88714345d2_SetDate">
    <vt:lpwstr>2024-10-18T08:46:48Z</vt:lpwstr>
  </property>
  <property fmtid="{D5CDD505-2E9C-101B-9397-08002B2CF9AE}" pid="11" name="MSIP_Label_defa4170-0d19-0005-0004-bc88714345d2_Method">
    <vt:lpwstr>Standard</vt:lpwstr>
  </property>
  <property fmtid="{D5CDD505-2E9C-101B-9397-08002B2CF9AE}" pid="12" name="MSIP_Label_defa4170-0d19-0005-0004-bc88714345d2_Name">
    <vt:lpwstr>defa4170-0d19-0005-0004-bc88714345d2</vt:lpwstr>
  </property>
  <property fmtid="{D5CDD505-2E9C-101B-9397-08002B2CF9AE}" pid="13" name="MSIP_Label_defa4170-0d19-0005-0004-bc88714345d2_SiteId">
    <vt:lpwstr>27fe3c92-ef0d-41e5-a6b8-390e51202fbe</vt:lpwstr>
  </property>
  <property fmtid="{D5CDD505-2E9C-101B-9397-08002B2CF9AE}" pid="14" name="MSIP_Label_defa4170-0d19-0005-0004-bc88714345d2_ActionId">
    <vt:lpwstr>6816ff35-c719-4093-baea-4ea27ff5cf3f</vt:lpwstr>
  </property>
  <property fmtid="{D5CDD505-2E9C-101B-9397-08002B2CF9AE}" pid="15" name="MSIP_Label_defa4170-0d19-0005-0004-bc88714345d2_ContentBits">
    <vt:lpwstr>0</vt:lpwstr>
  </property>
</Properties>
</file>